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56" r:id="rId3"/>
    <p:sldId id="280" r:id="rId4"/>
    <p:sldId id="257" r:id="rId5"/>
    <p:sldId id="269" r:id="rId6"/>
    <p:sldId id="261" r:id="rId7"/>
    <p:sldId id="292" r:id="rId8"/>
    <p:sldId id="295" r:id="rId9"/>
    <p:sldId id="296" r:id="rId10"/>
    <p:sldId id="267" r:id="rId11"/>
    <p:sldId id="281" r:id="rId12"/>
    <p:sldId id="272" r:id="rId13"/>
    <p:sldId id="298" r:id="rId14"/>
    <p:sldId id="297" r:id="rId15"/>
    <p:sldId id="290" r:id="rId16"/>
    <p:sldId id="299" r:id="rId17"/>
    <p:sldId id="300" r:id="rId18"/>
    <p:sldId id="266" r:id="rId19"/>
    <p:sldId id="278" r:id="rId20"/>
    <p:sldId id="288" r:id="rId21"/>
    <p:sldId id="283" r:id="rId22"/>
    <p:sldId id="282" r:id="rId23"/>
    <p:sldId id="302" r:id="rId24"/>
    <p:sldId id="287" r:id="rId25"/>
    <p:sldId id="303" r:id="rId26"/>
    <p:sldId id="279" r:id="rId27"/>
    <p:sldId id="274" r:id="rId28"/>
    <p:sldId id="276" r:id="rId29"/>
    <p:sldId id="275" r:id="rId30"/>
    <p:sldId id="301" r:id="rId3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996633"/>
    <a:srgbClr val="A8EEFE"/>
    <a:srgbClr val="96EAFE"/>
    <a:srgbClr val="7C5989"/>
    <a:srgbClr val="000066"/>
    <a:srgbClr val="6633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55882" autoAdjust="0"/>
  </p:normalViewPr>
  <p:slideViewPr>
    <p:cSldViewPr>
      <p:cViewPr varScale="1">
        <p:scale>
          <a:sx n="50" d="100"/>
          <a:sy n="50" d="100"/>
        </p:scale>
        <p:origin x="-1650" y="-90"/>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542"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stacked"/>
        <c:ser>
          <c:idx val="0"/>
          <c:order val="0"/>
          <c:tx>
            <c:strRef>
              <c:f>Sheet1!$B$1</c:f>
              <c:strCache>
                <c:ptCount val="1"/>
                <c:pt idx="0">
                  <c:v>Percent of IHS Active Users</c:v>
                </c:pt>
              </c:strCache>
            </c:strRef>
          </c:tx>
          <c:dLbls>
            <c:dLbl>
              <c:idx val="0"/>
              <c:layout>
                <c:manualLayout>
                  <c:x val="0.19032639484420946"/>
                  <c:y val="2.3148148148148151E-3"/>
                </c:manualLayout>
              </c:layout>
              <c:dLblPos val="ctr"/>
              <c:showVal val="1"/>
            </c:dLbl>
            <c:dLbl>
              <c:idx val="1"/>
              <c:layout>
                <c:manualLayout>
                  <c:x val="0.20594163353343287"/>
                  <c:y val="0"/>
                </c:manualLayout>
              </c:layout>
              <c:dLblPos val="ctr"/>
              <c:showVal val="1"/>
            </c:dLbl>
            <c:dLbl>
              <c:idx val="2"/>
              <c:layout>
                <c:manualLayout>
                  <c:x val="0.23387191081312855"/>
                  <c:y val="6.9442621755614244E-3"/>
                </c:manualLayout>
              </c:layout>
              <c:dLblPos val="ctr"/>
              <c:showVal val="1"/>
            </c:dLbl>
            <c:dLbl>
              <c:idx val="3"/>
              <c:layout>
                <c:manualLayout>
                  <c:x val="0.24663002520724514"/>
                  <c:y val="4.6296296296296502E-3"/>
                </c:manualLayout>
              </c:layout>
              <c:dLblPos val="ctr"/>
              <c:showVal val="1"/>
            </c:dLbl>
            <c:dLbl>
              <c:idx val="4"/>
              <c:layout>
                <c:manualLayout>
                  <c:x val="0.26751643668303826"/>
                  <c:y val="0"/>
                </c:manualLayout>
              </c:layout>
              <c:dLblPos val="ctr"/>
              <c:showVal val="1"/>
            </c:dLbl>
            <c:dLbl>
              <c:idx val="5"/>
              <c:layout>
                <c:manualLayout>
                  <c:x val="0.26751643668303826"/>
                  <c:y val="-2.3148148148148151E-3"/>
                </c:manualLayout>
              </c:layout>
              <c:dLblPos val="ctr"/>
              <c:showVal val="1"/>
            </c:dLbl>
            <c:dLbl>
              <c:idx val="6"/>
              <c:layout>
                <c:manualLayout>
                  <c:x val="0.26993035524024916"/>
                  <c:y val="6.9444444444444718E-3"/>
                </c:manualLayout>
              </c:layout>
              <c:dLblPos val="ctr"/>
              <c:showVal val="1"/>
            </c:dLbl>
            <c:dLbl>
              <c:idx val="7"/>
              <c:layout>
                <c:manualLayout>
                  <c:x val="0.28389555884722328"/>
                  <c:y val="2.3146325459317612E-3"/>
                </c:manualLayout>
              </c:layout>
              <c:dLblPos val="ctr"/>
              <c:showVal val="1"/>
            </c:dLbl>
            <c:dLbl>
              <c:idx val="8"/>
              <c:layout>
                <c:manualLayout>
                  <c:x val="0.30985499337335526"/>
                  <c:y val="0"/>
                </c:manualLayout>
              </c:layout>
              <c:dLblPos val="ctr"/>
              <c:showVal val="1"/>
            </c:dLbl>
            <c:dLbl>
              <c:idx val="9"/>
              <c:layout>
                <c:manualLayout>
                  <c:x val="0.32249057976663914"/>
                  <c:y val="9.2592592592593177E-3"/>
                </c:manualLayout>
              </c:layout>
              <c:dLblPos val="ctr"/>
              <c:showVal val="1"/>
            </c:dLbl>
            <c:dLbl>
              <c:idx val="10"/>
              <c:layout>
                <c:manualLayout>
                  <c:x val="0.34591356773472803"/>
                  <c:y val="-6.9444444444444718E-3"/>
                </c:manualLayout>
              </c:layout>
              <c:dLblPos val="ctr"/>
              <c:showVal val="1"/>
            </c:dLbl>
            <c:dLbl>
              <c:idx val="11"/>
              <c:layout>
                <c:manualLayout>
                  <c:x val="0.36229255996465887"/>
                  <c:y val="0"/>
                </c:manualLayout>
              </c:layout>
              <c:dLblPos val="ctr"/>
              <c:showVal val="1"/>
            </c:dLbl>
            <c:dLblPos val="inBase"/>
            <c:showVal val="1"/>
          </c:dLbls>
          <c:cat>
            <c:strRef>
              <c:f>Sheet1!$A$2:$A$13</c:f>
              <c:strCache>
                <c:ptCount val="12"/>
                <c:pt idx="0">
                  <c:v>Nashville</c:v>
                </c:pt>
                <c:pt idx="1">
                  <c:v>Oklahoma</c:v>
                </c:pt>
                <c:pt idx="2">
                  <c:v>California</c:v>
                </c:pt>
                <c:pt idx="3">
                  <c:v>Portland</c:v>
                </c:pt>
                <c:pt idx="4">
                  <c:v>Bemidji</c:v>
                </c:pt>
                <c:pt idx="5">
                  <c:v>Alaska</c:v>
                </c:pt>
                <c:pt idx="6">
                  <c:v>Albuquerque</c:v>
                </c:pt>
                <c:pt idx="7">
                  <c:v>Billings</c:v>
                </c:pt>
                <c:pt idx="8">
                  <c:v>Aberdeen</c:v>
                </c:pt>
                <c:pt idx="9">
                  <c:v>Phoenix</c:v>
                </c:pt>
                <c:pt idx="10">
                  <c:v>Navajo</c:v>
                </c:pt>
                <c:pt idx="11">
                  <c:v>Tucson</c:v>
                </c:pt>
              </c:strCache>
            </c:strRef>
          </c:cat>
          <c:val>
            <c:numRef>
              <c:f>Sheet1!$B$2:$B$13</c:f>
              <c:numCache>
                <c:formatCode>0%</c:formatCode>
                <c:ptCount val="12"/>
                <c:pt idx="0">
                  <c:v>0.22000000000000039</c:v>
                </c:pt>
                <c:pt idx="1">
                  <c:v>0.26</c:v>
                </c:pt>
                <c:pt idx="2">
                  <c:v>0.29000000000000031</c:v>
                </c:pt>
                <c:pt idx="3">
                  <c:v>0.34000000000000097</c:v>
                </c:pt>
                <c:pt idx="4">
                  <c:v>0.35000000000000031</c:v>
                </c:pt>
                <c:pt idx="5">
                  <c:v>0.37000000000000038</c:v>
                </c:pt>
                <c:pt idx="6">
                  <c:v>0.39000000000000085</c:v>
                </c:pt>
                <c:pt idx="7">
                  <c:v>0.39000000000000085</c:v>
                </c:pt>
                <c:pt idx="8">
                  <c:v>0.44000000000000072</c:v>
                </c:pt>
                <c:pt idx="9">
                  <c:v>0.45</c:v>
                </c:pt>
                <c:pt idx="10">
                  <c:v>0.49000000000000032</c:v>
                </c:pt>
                <c:pt idx="11">
                  <c:v>0.51</c:v>
                </c:pt>
              </c:numCache>
            </c:numRef>
          </c:val>
        </c:ser>
        <c:overlap val="100"/>
        <c:axId val="74801152"/>
        <c:axId val="74802688"/>
      </c:barChart>
      <c:catAx>
        <c:axId val="74801152"/>
        <c:scaling>
          <c:orientation val="minMax"/>
        </c:scaling>
        <c:axPos val="l"/>
        <c:tickLblPos val="nextTo"/>
        <c:crossAx val="74802688"/>
        <c:crosses val="autoZero"/>
        <c:auto val="1"/>
        <c:lblAlgn val="ctr"/>
        <c:lblOffset val="100"/>
      </c:catAx>
      <c:valAx>
        <c:axId val="74802688"/>
        <c:scaling>
          <c:orientation val="minMax"/>
        </c:scaling>
        <c:axPos val="b"/>
        <c:majorGridlines/>
        <c:numFmt formatCode="0%" sourceLinked="1"/>
        <c:tickLblPos val="nextTo"/>
        <c:crossAx val="74801152"/>
        <c:crosses val="autoZero"/>
        <c:crossBetween val="between"/>
      </c:valAx>
    </c:plotArea>
    <c:plotVisOnly val="1"/>
  </c:chart>
  <c:txPr>
    <a:bodyPr/>
    <a:lstStyle/>
    <a:p>
      <a:pPr>
        <a:defRPr sz="2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1749845943170176"/>
          <c:y val="3.5532407407407415E-2"/>
          <c:w val="0.47486694054547557"/>
          <c:h val="0.68881354468849332"/>
        </c:manualLayout>
      </c:layout>
      <c:barChart>
        <c:barDir val="col"/>
        <c:grouping val="clustered"/>
        <c:ser>
          <c:idx val="0"/>
          <c:order val="0"/>
          <c:tx>
            <c:strRef>
              <c:f>Sheet1!$B$1</c:f>
              <c:strCache>
                <c:ptCount val="1"/>
                <c:pt idx="0">
                  <c:v>Yes</c:v>
                </c:pt>
              </c:strCache>
            </c:strRef>
          </c:tx>
          <c:cat>
            <c:strRef>
              <c:f>Sheet1!$A$2:$A$3</c:f>
              <c:strCache>
                <c:ptCount val="2"/>
                <c:pt idx="0">
                  <c:v>IHS Program Users</c:v>
                </c:pt>
                <c:pt idx="1">
                  <c:v>Racial AIAN</c:v>
                </c:pt>
              </c:strCache>
            </c:strRef>
          </c:cat>
          <c:val>
            <c:numRef>
              <c:f>Sheet1!$B$2:$B$3</c:f>
              <c:numCache>
                <c:formatCode>_(* #,##0_);_(* \(#,##0\);_(* "-"??_);_(@_)</c:formatCode>
                <c:ptCount val="2"/>
                <c:pt idx="0">
                  <c:v>234872</c:v>
                </c:pt>
                <c:pt idx="1">
                  <c:v>226515</c:v>
                </c:pt>
              </c:numCache>
            </c:numRef>
          </c:val>
        </c:ser>
        <c:ser>
          <c:idx val="1"/>
          <c:order val="1"/>
          <c:tx>
            <c:strRef>
              <c:f>Sheet1!$C$1</c:f>
              <c:strCache>
                <c:ptCount val="1"/>
                <c:pt idx="0">
                  <c:v>No</c:v>
                </c:pt>
              </c:strCache>
            </c:strRef>
          </c:tx>
          <c:cat>
            <c:strRef>
              <c:f>Sheet1!$A$2:$A$3</c:f>
              <c:strCache>
                <c:ptCount val="2"/>
                <c:pt idx="0">
                  <c:v>IHS Program Users</c:v>
                </c:pt>
                <c:pt idx="1">
                  <c:v>Racial AIAN</c:v>
                </c:pt>
              </c:strCache>
            </c:strRef>
          </c:cat>
          <c:val>
            <c:numRef>
              <c:f>Sheet1!$C$2:$C$3</c:f>
              <c:numCache>
                <c:formatCode>_(* #,##0_);_(* \(#,##0\);_(* "-"??_);_(@_)</c:formatCode>
                <c:ptCount val="2"/>
                <c:pt idx="0">
                  <c:v>99815</c:v>
                </c:pt>
                <c:pt idx="1">
                  <c:v>181674</c:v>
                </c:pt>
              </c:numCache>
            </c:numRef>
          </c:val>
        </c:ser>
        <c:axId val="75843840"/>
        <c:axId val="75108352"/>
      </c:barChart>
      <c:catAx>
        <c:axId val="75843840"/>
        <c:scaling>
          <c:orientation val="minMax"/>
        </c:scaling>
        <c:axPos val="b"/>
        <c:tickLblPos val="nextTo"/>
        <c:crossAx val="75108352"/>
        <c:crosses val="autoZero"/>
        <c:auto val="1"/>
        <c:lblAlgn val="ctr"/>
        <c:lblOffset val="100"/>
      </c:catAx>
      <c:valAx>
        <c:axId val="75108352"/>
        <c:scaling>
          <c:orientation val="minMax"/>
        </c:scaling>
        <c:axPos val="l"/>
        <c:majorGridlines/>
        <c:title>
          <c:tx>
            <c:rich>
              <a:bodyPr rot="0" vert="horz"/>
              <a:lstStyle/>
              <a:p>
                <a:pPr>
                  <a:defRPr/>
                </a:pPr>
                <a:r>
                  <a:rPr lang="en-US"/>
                  <a:t>Medicaid</a:t>
                </a:r>
              </a:p>
              <a:p>
                <a:pPr>
                  <a:defRPr/>
                </a:pPr>
                <a:r>
                  <a:rPr lang="en-US"/>
                  <a:t>Enrollees</a:t>
                </a:r>
              </a:p>
            </c:rich>
          </c:tx>
          <c:layout>
            <c:manualLayout>
              <c:xMode val="edge"/>
              <c:yMode val="edge"/>
              <c:x val="3.4782608695652174E-2"/>
              <c:y val="0.7641606230142286"/>
            </c:manualLayout>
          </c:layout>
        </c:title>
        <c:numFmt formatCode="_(* #,##0_);_(* \(#,##0\);_(* &quot;-&quot;??_);_(@_)" sourceLinked="1"/>
        <c:tickLblPos val="nextTo"/>
        <c:crossAx val="75843840"/>
        <c:crosses val="autoZero"/>
        <c:crossBetween val="between"/>
      </c:valAx>
    </c:plotArea>
    <c:legend>
      <c:legendPos val="r"/>
      <c:layout>
        <c:manualLayout>
          <c:xMode val="edge"/>
          <c:yMode val="edge"/>
          <c:x val="0.81244133468464963"/>
          <c:y val="0.42324112446470485"/>
          <c:w val="0.10505041449026788"/>
          <c:h val="0.1535177510705899"/>
        </c:manualLayout>
      </c:layout>
    </c:legend>
    <c:plotVisOnly val="1"/>
  </c:chart>
  <c:txPr>
    <a:bodyPr/>
    <a:lstStyle/>
    <a:p>
      <a:pPr>
        <a:defRPr sz="24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1749845943170182"/>
          <c:y val="3.5532407407407415E-2"/>
          <c:w val="0.47486694054547562"/>
          <c:h val="0.68881354468849343"/>
        </c:manualLayout>
      </c:layout>
      <c:barChart>
        <c:barDir val="col"/>
        <c:grouping val="clustered"/>
        <c:ser>
          <c:idx val="0"/>
          <c:order val="0"/>
          <c:tx>
            <c:strRef>
              <c:f>Sheet1!$B$1</c:f>
              <c:strCache>
                <c:ptCount val="1"/>
                <c:pt idx="0">
                  <c:v>Yes</c:v>
                </c:pt>
              </c:strCache>
            </c:strRef>
          </c:tx>
          <c:cat>
            <c:strRef>
              <c:f>Sheet1!$A$2:$A$3</c:f>
              <c:strCache>
                <c:ptCount val="2"/>
                <c:pt idx="0">
                  <c:v>IHS Program Users</c:v>
                </c:pt>
                <c:pt idx="1">
                  <c:v>Racial AIAN</c:v>
                </c:pt>
              </c:strCache>
            </c:strRef>
          </c:cat>
          <c:val>
            <c:numRef>
              <c:f>Sheet1!$B$2:$B$3</c:f>
              <c:numCache>
                <c:formatCode>_(* #,##0_);_(* \(#,##0\);_(* "-"??_);_(@_)</c:formatCode>
                <c:ptCount val="2"/>
                <c:pt idx="0">
                  <c:v>234872</c:v>
                </c:pt>
                <c:pt idx="1">
                  <c:v>226515</c:v>
                </c:pt>
              </c:numCache>
            </c:numRef>
          </c:val>
        </c:ser>
        <c:ser>
          <c:idx val="1"/>
          <c:order val="1"/>
          <c:tx>
            <c:strRef>
              <c:f>Sheet1!$C$1</c:f>
              <c:strCache>
                <c:ptCount val="1"/>
                <c:pt idx="0">
                  <c:v>No</c:v>
                </c:pt>
              </c:strCache>
            </c:strRef>
          </c:tx>
          <c:spPr>
            <a:solidFill>
              <a:srgbClr val="C00000"/>
            </a:solidFill>
          </c:spPr>
          <c:cat>
            <c:strRef>
              <c:f>Sheet1!$A$2:$A$3</c:f>
              <c:strCache>
                <c:ptCount val="2"/>
                <c:pt idx="0">
                  <c:v>IHS Program Users</c:v>
                </c:pt>
                <c:pt idx="1">
                  <c:v>Racial AIAN</c:v>
                </c:pt>
              </c:strCache>
            </c:strRef>
          </c:cat>
          <c:val>
            <c:numRef>
              <c:f>Sheet1!$C$2:$C$3</c:f>
              <c:numCache>
                <c:formatCode>_(* #,##0_);_(* \(#,##0\);_(* "-"??_);_(@_)</c:formatCode>
                <c:ptCount val="2"/>
                <c:pt idx="0">
                  <c:v>99815</c:v>
                </c:pt>
                <c:pt idx="1">
                  <c:v>181674</c:v>
                </c:pt>
              </c:numCache>
            </c:numRef>
          </c:val>
        </c:ser>
        <c:axId val="75528064"/>
        <c:axId val="75529600"/>
      </c:barChart>
      <c:catAx>
        <c:axId val="75528064"/>
        <c:scaling>
          <c:orientation val="minMax"/>
        </c:scaling>
        <c:axPos val="b"/>
        <c:tickLblPos val="nextTo"/>
        <c:crossAx val="75529600"/>
        <c:crosses val="autoZero"/>
        <c:auto val="1"/>
        <c:lblAlgn val="ctr"/>
        <c:lblOffset val="100"/>
      </c:catAx>
      <c:valAx>
        <c:axId val="75529600"/>
        <c:scaling>
          <c:orientation val="minMax"/>
        </c:scaling>
        <c:axPos val="l"/>
        <c:majorGridlines/>
        <c:title>
          <c:tx>
            <c:rich>
              <a:bodyPr rot="0" vert="horz"/>
              <a:lstStyle/>
              <a:p>
                <a:pPr>
                  <a:defRPr/>
                </a:pPr>
                <a:r>
                  <a:rPr lang="en-US"/>
                  <a:t>Medicaid</a:t>
                </a:r>
              </a:p>
              <a:p>
                <a:pPr>
                  <a:defRPr/>
                </a:pPr>
                <a:r>
                  <a:rPr lang="en-US"/>
                  <a:t>Enrollees</a:t>
                </a:r>
              </a:p>
            </c:rich>
          </c:tx>
          <c:layout>
            <c:manualLayout>
              <c:xMode val="edge"/>
              <c:yMode val="edge"/>
              <c:x val="3.4782608695652174E-2"/>
              <c:y val="0.7641606230142286"/>
            </c:manualLayout>
          </c:layout>
        </c:title>
        <c:numFmt formatCode="_(* #,##0_);_(* \(#,##0\);_(* &quot;-&quot;??_);_(@_)" sourceLinked="1"/>
        <c:tickLblPos val="nextTo"/>
        <c:crossAx val="75528064"/>
        <c:crosses val="autoZero"/>
        <c:crossBetween val="between"/>
      </c:valAx>
    </c:plotArea>
    <c:legend>
      <c:legendPos val="r"/>
      <c:layout>
        <c:manualLayout>
          <c:xMode val="edge"/>
          <c:yMode val="edge"/>
          <c:x val="0.81244133468464963"/>
          <c:y val="0.4232411244647048"/>
          <c:w val="0.10505041449026788"/>
          <c:h val="0.1535177510705899"/>
        </c:manualLayout>
      </c:layout>
    </c:legend>
    <c:plotVisOnly val="1"/>
  </c:chart>
  <c:txPr>
    <a:bodyPr/>
    <a:lstStyle/>
    <a:p>
      <a:pPr>
        <a:defRPr sz="24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1606174766947239"/>
          <c:y val="4.02271635059702E-2"/>
          <c:w val="0.47486694732465617"/>
          <c:h val="0.76781597722819983"/>
        </c:manualLayout>
      </c:layout>
      <c:barChart>
        <c:barDir val="col"/>
        <c:grouping val="clustered"/>
        <c:ser>
          <c:idx val="0"/>
          <c:order val="0"/>
          <c:tx>
            <c:strRef>
              <c:f>Sheet1!$B$1</c:f>
              <c:strCache>
                <c:ptCount val="1"/>
                <c:pt idx="0">
                  <c:v>IHS Active Users</c:v>
                </c:pt>
              </c:strCache>
            </c:strRef>
          </c:tx>
          <c:spPr>
            <a:solidFill>
              <a:srgbClr val="3366CC"/>
            </a:solidFill>
          </c:spPr>
          <c:dLbls>
            <c:dLbl>
              <c:idx val="0"/>
              <c:layout>
                <c:manualLayout>
                  <c:x val="-3.7356321839080463E-2"/>
                  <c:y val="9.3896713615023494E-3"/>
                </c:manualLayout>
              </c:layout>
              <c:tx>
                <c:rich>
                  <a:bodyPr/>
                  <a:lstStyle/>
                  <a:p>
                    <a:r>
                      <a:rPr lang="en-US" dirty="0"/>
                      <a:t> </a:t>
                    </a:r>
                    <a:r>
                      <a:rPr lang="en-US"/>
                      <a:t>$</a:t>
                    </a:r>
                    <a:r>
                      <a:rPr lang="en-US" smtClean="0"/>
                      <a:t>6,400 </a:t>
                    </a:r>
                    <a:endParaRPr lang="en-US" dirty="0"/>
                  </a:p>
                </c:rich>
              </c:tx>
              <c:dLblPos val="outEnd"/>
              <c:showVal val="1"/>
            </c:dLbl>
            <c:dLbl>
              <c:idx val="1"/>
              <c:layout>
                <c:manualLayout>
                  <c:x val="-2.2988618879536613E-2"/>
                  <c:y val="4.6948356807511738E-3"/>
                </c:manualLayout>
              </c:layout>
              <c:tx>
                <c:rich>
                  <a:bodyPr/>
                  <a:lstStyle/>
                  <a:p>
                    <a:r>
                      <a:rPr lang="en-US" dirty="0"/>
                      <a:t> </a:t>
                    </a:r>
                    <a:r>
                      <a:rPr lang="en-US"/>
                      <a:t>$</a:t>
                    </a:r>
                    <a:r>
                      <a:rPr lang="en-US" smtClean="0"/>
                      <a:t>3,300 </a:t>
                    </a:r>
                    <a:endParaRPr lang="en-US" dirty="0"/>
                  </a:p>
                </c:rich>
              </c:tx>
              <c:dLblPos val="outEnd"/>
              <c:showVal val="1"/>
            </c:dLbl>
            <c:dLblPos val="outEnd"/>
            <c:showVal val="1"/>
          </c:dLbls>
          <c:cat>
            <c:strRef>
              <c:f>Sheet1!$A$2:$A$3</c:f>
              <c:strCache>
                <c:ptCount val="2"/>
                <c:pt idx="0">
                  <c:v>Medicaid IHS Program Users</c:v>
                </c:pt>
                <c:pt idx="1">
                  <c:v>Racial AIAN</c:v>
                </c:pt>
              </c:strCache>
            </c:strRef>
          </c:cat>
          <c:val>
            <c:numRef>
              <c:f>Sheet1!$B$2:$B$3</c:f>
              <c:numCache>
                <c:formatCode>_("$"* #,##0_);_("$"* \(#,##0\);_("$"* "-"??_);_(@_)</c:formatCode>
                <c:ptCount val="2"/>
                <c:pt idx="0">
                  <c:v>6449.0420000000004</c:v>
                </c:pt>
                <c:pt idx="1">
                  <c:v>3304</c:v>
                </c:pt>
              </c:numCache>
            </c:numRef>
          </c:val>
        </c:ser>
        <c:ser>
          <c:idx val="1"/>
          <c:order val="1"/>
          <c:tx>
            <c:strRef>
              <c:f>Sheet1!$C$1</c:f>
              <c:strCache>
                <c:ptCount val="1"/>
                <c:pt idx="0">
                  <c:v>Not IHS Active Users</c:v>
                </c:pt>
              </c:strCache>
            </c:strRef>
          </c:tx>
          <c:spPr>
            <a:solidFill>
              <a:srgbClr val="C00000"/>
            </a:solidFill>
          </c:spPr>
          <c:dLbls>
            <c:dLbl>
              <c:idx val="0"/>
              <c:layout/>
              <c:tx>
                <c:rich>
                  <a:bodyPr/>
                  <a:lstStyle/>
                  <a:p>
                    <a:r>
                      <a:rPr lang="en-US" dirty="0"/>
                      <a:t> </a:t>
                    </a:r>
                    <a:r>
                      <a:rPr lang="en-US"/>
                      <a:t>$</a:t>
                    </a:r>
                    <a:r>
                      <a:rPr lang="en-US" smtClean="0"/>
                      <a:t>9,300 </a:t>
                    </a:r>
                    <a:endParaRPr lang="en-US" dirty="0"/>
                  </a:p>
                </c:rich>
              </c:tx>
              <c:dLblPos val="outEnd"/>
              <c:showVal val="1"/>
            </c:dLbl>
            <c:dLbl>
              <c:idx val="1"/>
              <c:layout>
                <c:manualLayout>
                  <c:x val="0"/>
                  <c:y val="-1.4084507042253482E-2"/>
                </c:manualLayout>
              </c:layout>
              <c:dLblPos val="outEnd"/>
              <c:showVal val="1"/>
            </c:dLbl>
            <c:dLblPos val="outEnd"/>
            <c:showVal val="1"/>
          </c:dLbls>
          <c:cat>
            <c:strRef>
              <c:f>Sheet1!$A$2:$A$3</c:f>
              <c:strCache>
                <c:ptCount val="2"/>
                <c:pt idx="0">
                  <c:v>Medicaid IHS Program Users</c:v>
                </c:pt>
                <c:pt idx="1">
                  <c:v>Racial AIAN</c:v>
                </c:pt>
              </c:strCache>
            </c:strRef>
          </c:cat>
          <c:val>
            <c:numRef>
              <c:f>Sheet1!$C$2:$C$3</c:f>
              <c:numCache>
                <c:formatCode>_("$"* #,##0_);_("$"* \(#,##0\);_("$"* "-"??_);_(@_)</c:formatCode>
                <c:ptCount val="2"/>
                <c:pt idx="0">
                  <c:v>9323.51</c:v>
                </c:pt>
                <c:pt idx="1">
                  <c:v>5200</c:v>
                </c:pt>
              </c:numCache>
            </c:numRef>
          </c:val>
        </c:ser>
        <c:ser>
          <c:idx val="2"/>
          <c:order val="2"/>
          <c:tx>
            <c:strRef>
              <c:f>Sheet1!$D$1</c:f>
              <c:strCache>
                <c:ptCount val="1"/>
                <c:pt idx="0">
                  <c:v>Reference Group: Whites, non-Hispanic</c:v>
                </c:pt>
              </c:strCache>
            </c:strRef>
          </c:tx>
          <c:spPr>
            <a:ln w="3175">
              <a:solidFill>
                <a:srgbClr val="996633"/>
              </a:solidFill>
            </a:ln>
          </c:spPr>
          <c:dLbls>
            <c:dLbl>
              <c:idx val="0"/>
              <c:layout>
                <c:manualLayout>
                  <c:x val="2.0114942528735635E-2"/>
                  <c:y val="-9.3896713615023043E-3"/>
                </c:manualLayout>
              </c:layout>
              <c:tx>
                <c:rich>
                  <a:bodyPr/>
                  <a:lstStyle/>
                  <a:p>
                    <a:r>
                      <a:rPr lang="en-US" dirty="0"/>
                      <a:t> </a:t>
                    </a:r>
                    <a:r>
                      <a:rPr lang="en-US"/>
                      <a:t>$</a:t>
                    </a:r>
                    <a:r>
                      <a:rPr lang="en-US" smtClean="0"/>
                      <a:t>4,900 </a:t>
                    </a:r>
                    <a:endParaRPr lang="en-US" dirty="0"/>
                  </a:p>
                </c:rich>
              </c:tx>
              <c:dLblPos val="outEnd"/>
              <c:showVal val="1"/>
            </c:dLbl>
            <c:dLbl>
              <c:idx val="1"/>
              <c:layout>
                <c:manualLayout>
                  <c:x val="3.3045977011494261E-2"/>
                  <c:y val="2.3474178403755878E-3"/>
                </c:manualLayout>
              </c:layout>
              <c:tx>
                <c:rich>
                  <a:bodyPr/>
                  <a:lstStyle/>
                  <a:p>
                    <a:r>
                      <a:rPr lang="en-US" dirty="0"/>
                      <a:t> $</a:t>
                    </a:r>
                    <a:r>
                      <a:rPr lang="en-US" dirty="0" smtClean="0"/>
                      <a:t>4,900 </a:t>
                    </a:r>
                    <a:endParaRPr lang="en-US" dirty="0"/>
                  </a:p>
                </c:rich>
              </c:tx>
              <c:dLblPos val="outEnd"/>
              <c:showVal val="1"/>
            </c:dLbl>
            <c:dLblPos val="outEnd"/>
            <c:showVal val="1"/>
          </c:dLbls>
          <c:cat>
            <c:strRef>
              <c:f>Sheet1!$A$2:$A$3</c:f>
              <c:strCache>
                <c:ptCount val="2"/>
                <c:pt idx="0">
                  <c:v>Medicaid IHS Program Users</c:v>
                </c:pt>
                <c:pt idx="1">
                  <c:v>Racial AIAN</c:v>
                </c:pt>
              </c:strCache>
            </c:strRef>
          </c:cat>
          <c:val>
            <c:numRef>
              <c:f>Sheet1!$D$2:$D$3</c:f>
              <c:numCache>
                <c:formatCode>_("$"* #,##0_);_("$"* \(#,##0\);_("$"* "-"??_);_(@_)</c:formatCode>
                <c:ptCount val="2"/>
                <c:pt idx="0">
                  <c:v>4896.527</c:v>
                </c:pt>
                <c:pt idx="1">
                  <c:v>4896.96</c:v>
                </c:pt>
              </c:numCache>
            </c:numRef>
          </c:val>
        </c:ser>
        <c:axId val="76291456"/>
        <c:axId val="76293248"/>
      </c:barChart>
      <c:catAx>
        <c:axId val="76291456"/>
        <c:scaling>
          <c:orientation val="minMax"/>
        </c:scaling>
        <c:axPos val="b"/>
        <c:tickLblPos val="nextTo"/>
        <c:crossAx val="76293248"/>
        <c:crosses val="autoZero"/>
        <c:auto val="1"/>
        <c:lblAlgn val="ctr"/>
        <c:lblOffset val="100"/>
      </c:catAx>
      <c:valAx>
        <c:axId val="76293248"/>
        <c:scaling>
          <c:orientation val="minMax"/>
        </c:scaling>
        <c:axPos val="l"/>
        <c:majorGridlines/>
        <c:numFmt formatCode="_(&quot;$&quot;* #,##0_);_(&quot;$&quot;* \(#,##0\);_(&quot;$&quot;* &quot;-&quot;??_);_(@_)" sourceLinked="1"/>
        <c:tickLblPos val="nextTo"/>
        <c:crossAx val="76291456"/>
        <c:crosses val="autoZero"/>
        <c:crossBetween val="between"/>
      </c:valAx>
    </c:plotArea>
    <c:legend>
      <c:legendPos val="r"/>
      <c:layout>
        <c:manualLayout>
          <c:xMode val="edge"/>
          <c:yMode val="edge"/>
          <c:x val="0.66807346482679764"/>
          <c:y val="8.4741907261592295E-2"/>
          <c:w val="0.3319265351732042"/>
          <c:h val="0.58977526246719336"/>
        </c:manualLayout>
      </c:layout>
    </c:legend>
    <c:plotVisOnly val="1"/>
  </c:chart>
  <c:txPr>
    <a:bodyPr/>
    <a:lstStyle/>
    <a:p>
      <a:pPr>
        <a:defRPr sz="24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49679062394429"/>
          <c:y val="9.9166666666667014E-2"/>
          <c:w val="0.75612782931836564"/>
          <c:h val="0.7873747812773384"/>
        </c:manualLayout>
      </c:layout>
      <c:barChart>
        <c:barDir val="bar"/>
        <c:grouping val="stacked"/>
        <c:ser>
          <c:idx val="0"/>
          <c:order val="0"/>
          <c:tx>
            <c:strRef>
              <c:f>Sheet1!$B$1</c:f>
              <c:strCache>
                <c:ptCount val="1"/>
                <c:pt idx="0">
                  <c:v>Medicaid IHS Program users</c:v>
                </c:pt>
              </c:strCache>
            </c:strRef>
          </c:tx>
          <c:dPt>
            <c:idx val="1"/>
            <c:spPr>
              <a:solidFill>
                <a:srgbClr val="FFFFCC">
                  <a:lumMod val="25000"/>
                </a:srgbClr>
              </a:solidFill>
            </c:spPr>
          </c:dPt>
          <c:dLbls>
            <c:dLbl>
              <c:idx val="0"/>
              <c:layout>
                <c:manualLayout>
                  <c:x val="0.19032639484420891"/>
                  <c:y val="2.3148148148148147E-3"/>
                </c:manualLayout>
              </c:layout>
              <c:dLblPos val="ctr"/>
              <c:showVal val="1"/>
            </c:dLbl>
            <c:dLbl>
              <c:idx val="1"/>
              <c:layout>
                <c:manualLayout>
                  <c:x val="0.22409331878069699"/>
                  <c:y val="2.3148148148148147E-3"/>
                </c:manualLayout>
              </c:layout>
              <c:tx>
                <c:rich>
                  <a:bodyPr/>
                  <a:lstStyle/>
                  <a:p>
                    <a:r>
                      <a:rPr lang="en-US" dirty="0"/>
                      <a:t> $</a:t>
                    </a:r>
                    <a:r>
                      <a:rPr lang="en-US" dirty="0" smtClean="0"/>
                      <a:t>5,340**</a:t>
                    </a:r>
                    <a:endParaRPr lang="en-US" dirty="0"/>
                  </a:p>
                </c:rich>
              </c:tx>
              <c:dLblPos val="ctr"/>
              <c:showVal val="1"/>
            </c:dLbl>
            <c:dLbl>
              <c:idx val="2"/>
              <c:layout>
                <c:manualLayout>
                  <c:x val="0.23387191081312855"/>
                  <c:y val="6.9442621755614253E-3"/>
                </c:manualLayout>
              </c:layout>
              <c:dLblPos val="ctr"/>
              <c:showVal val="1"/>
            </c:dLbl>
            <c:dLbl>
              <c:idx val="3"/>
              <c:layout>
                <c:manualLayout>
                  <c:x val="0.24663002520724514"/>
                  <c:y val="4.6296296296296493E-3"/>
                </c:manualLayout>
              </c:layout>
              <c:dLblPos val="ctr"/>
              <c:showVal val="1"/>
            </c:dLbl>
            <c:dLbl>
              <c:idx val="4"/>
              <c:layout>
                <c:manualLayout>
                  <c:x val="0.26751643668303826"/>
                  <c:y val="0"/>
                </c:manualLayout>
              </c:layout>
              <c:dLblPos val="ctr"/>
              <c:showVal val="1"/>
            </c:dLbl>
            <c:dLbl>
              <c:idx val="5"/>
              <c:layout>
                <c:manualLayout>
                  <c:x val="0.26751643668303826"/>
                  <c:y val="-2.3148148148148147E-3"/>
                </c:manualLayout>
              </c:layout>
              <c:dLblPos val="ctr"/>
              <c:showVal val="1"/>
            </c:dLbl>
            <c:dLbl>
              <c:idx val="6"/>
              <c:layout>
                <c:manualLayout>
                  <c:x val="0.26993035524024928"/>
                  <c:y val="6.9444444444444605E-3"/>
                </c:manualLayout>
              </c:layout>
              <c:dLblPos val="ctr"/>
              <c:showVal val="1"/>
            </c:dLbl>
            <c:dLbl>
              <c:idx val="7"/>
              <c:layout>
                <c:manualLayout>
                  <c:x val="0.28389555884722328"/>
                  <c:y val="2.3146325459317612E-3"/>
                </c:manualLayout>
              </c:layout>
              <c:dLblPos val="ctr"/>
              <c:showVal val="1"/>
            </c:dLbl>
            <c:dLbl>
              <c:idx val="8"/>
              <c:layout>
                <c:manualLayout>
                  <c:x val="0.30985499337335559"/>
                  <c:y val="0"/>
                </c:manualLayout>
              </c:layout>
              <c:dLblPos val="ctr"/>
              <c:showVal val="1"/>
            </c:dLbl>
            <c:dLbl>
              <c:idx val="9"/>
              <c:layout>
                <c:manualLayout>
                  <c:x val="0.32249057976663936"/>
                  <c:y val="9.2592592592593177E-3"/>
                </c:manualLayout>
              </c:layout>
              <c:dLblPos val="ctr"/>
              <c:showVal val="1"/>
            </c:dLbl>
            <c:dLbl>
              <c:idx val="10"/>
              <c:layout>
                <c:manualLayout>
                  <c:x val="0.34591356773472742"/>
                  <c:y val="-6.9444444444444605E-3"/>
                </c:manualLayout>
              </c:layout>
              <c:dLblPos val="ctr"/>
              <c:showVal val="1"/>
            </c:dLbl>
            <c:dLbl>
              <c:idx val="11"/>
              <c:layout>
                <c:manualLayout>
                  <c:x val="0.37054338504716638"/>
                  <c:y val="-6.9444444444444588E-3"/>
                </c:manualLayout>
              </c:layout>
              <c:dLblPos val="ctr"/>
              <c:showVal val="1"/>
            </c:dLbl>
            <c:dLblPos val="inBase"/>
            <c:showVal val="1"/>
          </c:dLbls>
          <c:cat>
            <c:strRef>
              <c:f>Sheet1!$A$2:$A$13</c:f>
              <c:strCache>
                <c:ptCount val="12"/>
                <c:pt idx="0">
                  <c:v>California</c:v>
                </c:pt>
                <c:pt idx="1">
                  <c:v>Nashville</c:v>
                </c:pt>
                <c:pt idx="2">
                  <c:v>Portland</c:v>
                </c:pt>
                <c:pt idx="3">
                  <c:v>Oklahoma</c:v>
                </c:pt>
                <c:pt idx="4">
                  <c:v>Aberdeen</c:v>
                </c:pt>
                <c:pt idx="5">
                  <c:v>Billings</c:v>
                </c:pt>
                <c:pt idx="6">
                  <c:v>Navajo</c:v>
                </c:pt>
                <c:pt idx="7">
                  <c:v>Bemidji</c:v>
                </c:pt>
                <c:pt idx="8">
                  <c:v>Albuquerque</c:v>
                </c:pt>
                <c:pt idx="9">
                  <c:v>Phoenix</c:v>
                </c:pt>
                <c:pt idx="10">
                  <c:v>Tucson</c:v>
                </c:pt>
                <c:pt idx="11">
                  <c:v>Alaska</c:v>
                </c:pt>
              </c:strCache>
            </c:strRef>
          </c:cat>
          <c:val>
            <c:numRef>
              <c:f>Sheet1!$B$2:$B$13</c:f>
              <c:numCache>
                <c:formatCode>_("$"* #,##0_);_("$"* \(#,##0\);_("$"* "-"??_);_(@_)</c:formatCode>
                <c:ptCount val="12"/>
                <c:pt idx="0">
                  <c:v>4306.9584719999993</c:v>
                </c:pt>
                <c:pt idx="1">
                  <c:v>5340.3323490000002</c:v>
                </c:pt>
                <c:pt idx="2">
                  <c:v>5453.5063559999999</c:v>
                </c:pt>
                <c:pt idx="3">
                  <c:v>5730.6240180000004</c:v>
                </c:pt>
                <c:pt idx="4">
                  <c:v>5858.6058390000044</c:v>
                </c:pt>
                <c:pt idx="5">
                  <c:v>6846.4985729999999</c:v>
                </c:pt>
                <c:pt idx="6">
                  <c:v>7147.9433579999823</c:v>
                </c:pt>
                <c:pt idx="7">
                  <c:v>7389.0991860000004</c:v>
                </c:pt>
                <c:pt idx="8">
                  <c:v>7523.4272130000008</c:v>
                </c:pt>
                <c:pt idx="9">
                  <c:v>7640.8320240000139</c:v>
                </c:pt>
                <c:pt idx="10">
                  <c:v>8115.7397729999975</c:v>
                </c:pt>
                <c:pt idx="11">
                  <c:v>10577.01</c:v>
                </c:pt>
              </c:numCache>
            </c:numRef>
          </c:val>
        </c:ser>
        <c:overlap val="100"/>
        <c:axId val="76585600"/>
        <c:axId val="76587392"/>
      </c:barChart>
      <c:catAx>
        <c:axId val="76585600"/>
        <c:scaling>
          <c:orientation val="minMax"/>
        </c:scaling>
        <c:axPos val="l"/>
        <c:tickLblPos val="nextTo"/>
        <c:crossAx val="76587392"/>
        <c:crosses val="autoZero"/>
        <c:auto val="1"/>
        <c:lblAlgn val="ctr"/>
        <c:lblOffset val="100"/>
      </c:catAx>
      <c:valAx>
        <c:axId val="76587392"/>
        <c:scaling>
          <c:orientation val="minMax"/>
        </c:scaling>
        <c:axPos val="b"/>
        <c:majorGridlines/>
        <c:numFmt formatCode="_(&quot;$&quot;* #,##0_);_(&quot;$&quot;* \(#,##0\);_(&quot;$&quot;* &quot;-&quot;??_);_(@_)" sourceLinked="1"/>
        <c:tickLblPos val="nextTo"/>
        <c:txPr>
          <a:bodyPr/>
          <a:lstStyle/>
          <a:p>
            <a:pPr>
              <a:defRPr sz="1800"/>
            </a:pPr>
            <a:endParaRPr lang="en-US"/>
          </a:p>
        </c:txPr>
        <c:crossAx val="76585600"/>
        <c:crosses val="autoZero"/>
        <c:crossBetween val="between"/>
      </c:valAx>
    </c:plotArea>
    <c:plotVisOnly val="1"/>
  </c:chart>
  <c:txPr>
    <a:bodyPr/>
    <a:lstStyle/>
    <a:p>
      <a:pPr>
        <a:defRPr sz="24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9458057223045128"/>
          <c:y val="0"/>
          <c:w val="0.75334437774486152"/>
          <c:h val="0.8595466972878395"/>
        </c:manualLayout>
      </c:layout>
      <c:barChart>
        <c:barDir val="bar"/>
        <c:grouping val="clustered"/>
        <c:ser>
          <c:idx val="0"/>
          <c:order val="0"/>
          <c:tx>
            <c:strRef>
              <c:f>Sheet1!$B$1</c:f>
              <c:strCache>
                <c:ptCount val="1"/>
                <c:pt idx="0">
                  <c:v>Percent of Medicaid Payments 
that goes to the IHS Programs</c:v>
                </c:pt>
              </c:strCache>
            </c:strRef>
          </c:tx>
          <c:spPr>
            <a:solidFill>
              <a:srgbClr val="FFC000"/>
            </a:solidFill>
          </c:spPr>
          <c:dLbls>
            <c:dLblPos val="outEnd"/>
            <c:showVal val="1"/>
          </c:dLbls>
          <c:cat>
            <c:strRef>
              <c:f>Sheet1!$A$2:$A$13</c:f>
              <c:strCache>
                <c:ptCount val="12"/>
                <c:pt idx="0">
                  <c:v>Alaska</c:v>
                </c:pt>
                <c:pt idx="1">
                  <c:v>California</c:v>
                </c:pt>
                <c:pt idx="2">
                  <c:v>Oklahoma</c:v>
                </c:pt>
                <c:pt idx="3">
                  <c:v>Nashville</c:v>
                </c:pt>
                <c:pt idx="4">
                  <c:v>Bemidji</c:v>
                </c:pt>
                <c:pt idx="5">
                  <c:v>Albuquerque</c:v>
                </c:pt>
                <c:pt idx="6">
                  <c:v>Portland</c:v>
                </c:pt>
                <c:pt idx="7">
                  <c:v>Aberdeen</c:v>
                </c:pt>
                <c:pt idx="8">
                  <c:v>Billings</c:v>
                </c:pt>
                <c:pt idx="9">
                  <c:v>Tucson</c:v>
                </c:pt>
                <c:pt idx="10">
                  <c:v>Navajo</c:v>
                </c:pt>
                <c:pt idx="11">
                  <c:v>Phoenix</c:v>
                </c:pt>
              </c:strCache>
            </c:strRef>
          </c:cat>
          <c:val>
            <c:numRef>
              <c:f>Sheet1!$B$2:$B$13</c:f>
              <c:numCache>
                <c:formatCode>0%</c:formatCode>
                <c:ptCount val="12"/>
                <c:pt idx="0">
                  <c:v>0.25539230192092932</c:v>
                </c:pt>
                <c:pt idx="1">
                  <c:v>0.26050225829066032</c:v>
                </c:pt>
                <c:pt idx="2">
                  <c:v>0.26766578528629398</c:v>
                </c:pt>
                <c:pt idx="3">
                  <c:v>0.27279069466709621</c:v>
                </c:pt>
                <c:pt idx="4">
                  <c:v>0.27344793768900938</c:v>
                </c:pt>
                <c:pt idx="5">
                  <c:v>0.34187151620849782</c:v>
                </c:pt>
                <c:pt idx="6">
                  <c:v>0.38063526680122794</c:v>
                </c:pt>
                <c:pt idx="7">
                  <c:v>0.46607122625594188</c:v>
                </c:pt>
                <c:pt idx="8">
                  <c:v>0.49757928646974936</c:v>
                </c:pt>
                <c:pt idx="9">
                  <c:v>0.50863001817879239</c:v>
                </c:pt>
                <c:pt idx="10">
                  <c:v>0.52177463152765813</c:v>
                </c:pt>
                <c:pt idx="11">
                  <c:v>0.59492957264313207</c:v>
                </c:pt>
              </c:numCache>
            </c:numRef>
          </c:val>
        </c:ser>
        <c:axId val="76713984"/>
        <c:axId val="76715520"/>
      </c:barChart>
      <c:catAx>
        <c:axId val="76713984"/>
        <c:scaling>
          <c:orientation val="minMax"/>
        </c:scaling>
        <c:axPos val="l"/>
        <c:tickLblPos val="nextTo"/>
        <c:crossAx val="76715520"/>
        <c:crosses val="autoZero"/>
        <c:auto val="1"/>
        <c:lblAlgn val="ctr"/>
        <c:lblOffset val="100"/>
      </c:catAx>
      <c:valAx>
        <c:axId val="76715520"/>
        <c:scaling>
          <c:orientation val="minMax"/>
        </c:scaling>
        <c:axPos val="b"/>
        <c:majorGridlines/>
        <c:numFmt formatCode="0%" sourceLinked="1"/>
        <c:tickLblPos val="nextTo"/>
        <c:txPr>
          <a:bodyPr/>
          <a:lstStyle/>
          <a:p>
            <a:pPr>
              <a:defRPr sz="2000"/>
            </a:pPr>
            <a:endParaRPr lang="en-US"/>
          </a:p>
        </c:txPr>
        <c:crossAx val="76713984"/>
        <c:crosses val="autoZero"/>
        <c:crossBetween val="between"/>
      </c:valAx>
    </c:plotArea>
    <c:plotVisOnly val="1"/>
  </c:chart>
  <c:txPr>
    <a:bodyPr/>
    <a:lstStyle/>
    <a:p>
      <a:pPr>
        <a:defRPr sz="2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bar"/>
        <c:grouping val="stacked"/>
        <c:ser>
          <c:idx val="0"/>
          <c:order val="0"/>
          <c:tx>
            <c:strRef>
              <c:f>Sheet1!$B$1</c:f>
              <c:strCache>
                <c:ptCount val="1"/>
                <c:pt idx="0">
                  <c:v>Percent of Enrollees</c:v>
                </c:pt>
              </c:strCache>
            </c:strRef>
          </c:tx>
          <c:spPr>
            <a:solidFill>
              <a:srgbClr val="7030A0"/>
            </a:solidFill>
          </c:spPr>
          <c:dLbls>
            <c:dLbl>
              <c:idx val="0"/>
              <c:layout>
                <c:manualLayout>
                  <c:x val="4.5519217276058323E-2"/>
                  <c:y val="2.3148148148148147E-3"/>
                </c:manualLayout>
              </c:layout>
              <c:dLblPos val="ctr"/>
              <c:showVal val="1"/>
            </c:dLbl>
            <c:dLbl>
              <c:idx val="1"/>
              <c:layout>
                <c:manualLayout>
                  <c:x val="4.5519217276058323E-2"/>
                  <c:y val="0"/>
                </c:manualLayout>
              </c:layout>
              <c:dLblPos val="ctr"/>
              <c:showVal val="1"/>
            </c:dLbl>
            <c:dLbl>
              <c:idx val="2"/>
              <c:layout>
                <c:manualLayout>
                  <c:x val="7.4114108261219822E-2"/>
                  <c:y val="6.9444444444443859E-3"/>
                </c:manualLayout>
              </c:layout>
              <c:dLblPos val="ctr"/>
              <c:showVal val="1"/>
            </c:dLbl>
            <c:dLbl>
              <c:idx val="3"/>
              <c:layout>
                <c:manualLayout>
                  <c:x val="7.6724877212130713E-2"/>
                  <c:y val="-6.9444444444444588E-3"/>
                </c:manualLayout>
              </c:layout>
              <c:dLblPos val="ctr"/>
              <c:showVal val="1"/>
            </c:dLbl>
            <c:dLbl>
              <c:idx val="4"/>
              <c:layout>
                <c:manualLayout>
                  <c:x val="8.9236766196304704E-2"/>
                  <c:y val="0"/>
                </c:manualLayout>
              </c:layout>
              <c:dLblPos val="ctr"/>
              <c:showVal val="1"/>
            </c:dLbl>
            <c:dLbl>
              <c:idx val="5"/>
              <c:layout>
                <c:manualLayout>
                  <c:x val="9.1847535147215525E-2"/>
                  <c:y val="-2.3148148148148147E-3"/>
                </c:manualLayout>
              </c:layout>
              <c:dLblPos val="ctr"/>
              <c:showVal val="1"/>
            </c:dLbl>
            <c:dLbl>
              <c:idx val="6"/>
              <c:layout>
                <c:manualLayout>
                  <c:x val="0.10435929419713594"/>
                  <c:y val="-4.6296296296296459E-3"/>
                </c:manualLayout>
              </c:layout>
              <c:dLblPos val="ctr"/>
              <c:showVal val="1"/>
            </c:dLbl>
            <c:dLbl>
              <c:idx val="7"/>
              <c:layout>
                <c:manualLayout>
                  <c:x val="0.22781502559704794"/>
                  <c:y val="2.3148148148147722E-3"/>
                </c:manualLayout>
              </c:layout>
              <c:dLblPos val="ctr"/>
              <c:showVal val="1"/>
            </c:dLbl>
            <c:dLbl>
              <c:idx val="8"/>
              <c:layout>
                <c:manualLayout>
                  <c:x val="0.25022777474597852"/>
                  <c:y val="0"/>
                </c:manualLayout>
              </c:layout>
              <c:dLblPos val="ctr"/>
              <c:showVal val="1"/>
            </c:dLbl>
            <c:dLbl>
              <c:idx val="9"/>
              <c:layout>
                <c:manualLayout>
                  <c:x val="0.26631090668121932"/>
                  <c:y val="4.6296296296296459E-3"/>
                </c:manualLayout>
              </c:layout>
              <c:dLblPos val="ctr"/>
              <c:showVal val="1"/>
            </c:dLbl>
            <c:dLbl>
              <c:idx val="10"/>
              <c:layout>
                <c:manualLayout>
                  <c:x val="0.2866549725838734"/>
                  <c:y val="4.6296296296296459E-3"/>
                </c:manualLayout>
              </c:layout>
              <c:dLblPos val="ctr"/>
              <c:showVal val="1"/>
            </c:dLbl>
            <c:dLbl>
              <c:idx val="11"/>
              <c:layout>
                <c:manualLayout>
                  <c:x val="0.38660182947428684"/>
                  <c:y val="0"/>
                </c:manualLayout>
              </c:layout>
              <c:dLblPos val="ctr"/>
              <c:showVal val="1"/>
            </c:dLbl>
            <c:dLblPos val="inEnd"/>
            <c:showVal val="1"/>
          </c:dLbls>
          <c:cat>
            <c:strRef>
              <c:f>Sheet1!$A$2:$A$13</c:f>
              <c:strCache>
                <c:ptCount val="12"/>
                <c:pt idx="0">
                  <c:v>Alaska</c:v>
                </c:pt>
                <c:pt idx="1">
                  <c:v>Navajo</c:v>
                </c:pt>
                <c:pt idx="2">
                  <c:v>Billings</c:v>
                </c:pt>
                <c:pt idx="3">
                  <c:v>Aberdeen</c:v>
                </c:pt>
                <c:pt idx="4">
                  <c:v>Tucson</c:v>
                </c:pt>
                <c:pt idx="5">
                  <c:v>Phoenix</c:v>
                </c:pt>
                <c:pt idx="6">
                  <c:v>Albuquerque</c:v>
                </c:pt>
                <c:pt idx="7">
                  <c:v>Bemidji</c:v>
                </c:pt>
                <c:pt idx="8">
                  <c:v>Oklahoma</c:v>
                </c:pt>
                <c:pt idx="9">
                  <c:v>Portland</c:v>
                </c:pt>
                <c:pt idx="10">
                  <c:v>Nashville</c:v>
                </c:pt>
                <c:pt idx="11">
                  <c:v>California</c:v>
                </c:pt>
              </c:strCache>
            </c:strRef>
          </c:cat>
          <c:val>
            <c:numRef>
              <c:f>Sheet1!$B$2:$B$13</c:f>
              <c:numCache>
                <c:formatCode>0%</c:formatCode>
                <c:ptCount val="12"/>
                <c:pt idx="0">
                  <c:v>1.0000000000000005E-2</c:v>
                </c:pt>
                <c:pt idx="1">
                  <c:v>1.0000000000000005E-2</c:v>
                </c:pt>
                <c:pt idx="2">
                  <c:v>0.05</c:v>
                </c:pt>
                <c:pt idx="3">
                  <c:v>6.0000000000000032E-2</c:v>
                </c:pt>
                <c:pt idx="4">
                  <c:v>7.0000000000000021E-2</c:v>
                </c:pt>
                <c:pt idx="5">
                  <c:v>8.0000000000000043E-2</c:v>
                </c:pt>
                <c:pt idx="6">
                  <c:v>9.0000000000000024E-2</c:v>
                </c:pt>
                <c:pt idx="7">
                  <c:v>0.25</c:v>
                </c:pt>
                <c:pt idx="8">
                  <c:v>0.26</c:v>
                </c:pt>
                <c:pt idx="9">
                  <c:v>0.29000000000000031</c:v>
                </c:pt>
                <c:pt idx="10">
                  <c:v>0.33000000000000096</c:v>
                </c:pt>
                <c:pt idx="11">
                  <c:v>0.46</c:v>
                </c:pt>
              </c:numCache>
            </c:numRef>
          </c:val>
        </c:ser>
        <c:overlap val="100"/>
        <c:axId val="76262400"/>
        <c:axId val="76276480"/>
      </c:barChart>
      <c:catAx>
        <c:axId val="76262400"/>
        <c:scaling>
          <c:orientation val="minMax"/>
        </c:scaling>
        <c:axPos val="l"/>
        <c:tickLblPos val="nextTo"/>
        <c:crossAx val="76276480"/>
        <c:crosses val="autoZero"/>
        <c:auto val="1"/>
        <c:lblAlgn val="ctr"/>
        <c:lblOffset val="100"/>
      </c:catAx>
      <c:valAx>
        <c:axId val="76276480"/>
        <c:scaling>
          <c:orientation val="minMax"/>
        </c:scaling>
        <c:axPos val="b"/>
        <c:majorGridlines/>
        <c:numFmt formatCode="0%" sourceLinked="1"/>
        <c:tickLblPos val="nextTo"/>
        <c:crossAx val="76262400"/>
        <c:crosses val="autoZero"/>
        <c:crossBetween val="between"/>
      </c:valAx>
    </c:plotArea>
    <c:plotVisOnly val="1"/>
  </c:chart>
  <c:txPr>
    <a:bodyPr/>
    <a:lstStyle/>
    <a:p>
      <a:pPr>
        <a:defRPr sz="2400"/>
      </a:pPr>
      <a:endParaRPr lang="en-US"/>
    </a:p>
  </c:txPr>
  <c:externalData r:id="rId2"/>
</c:chartSpace>
</file>

<file path=ppt/drawings/drawing1.xml><?xml version="1.0" encoding="utf-8"?>
<c:userShapes xmlns:c="http://schemas.openxmlformats.org/drawingml/2006/chart">
  <cdr:relSizeAnchor xmlns:cdr="http://schemas.openxmlformats.org/drawingml/2006/chartDrawing">
    <cdr:from>
      <cdr:x>0.75248</cdr:x>
      <cdr:y>0.26316</cdr:y>
    </cdr:from>
    <cdr:to>
      <cdr:x>0.96987</cdr:x>
      <cdr:y>0.43421</cdr:y>
    </cdr:to>
    <cdr:sp macro="" textlink="">
      <cdr:nvSpPr>
        <cdr:cNvPr id="2" name="TextBox 1"/>
        <cdr:cNvSpPr txBox="1"/>
      </cdr:nvSpPr>
      <cdr:spPr>
        <a:xfrm xmlns:a="http://schemas.openxmlformats.org/drawingml/2006/main">
          <a:off x="5791200" y="1524000"/>
          <a:ext cx="1673087"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IHS Active Users</a:t>
          </a:r>
          <a:endParaRPr lang="en-US"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0.75248</cdr:x>
      <cdr:y>0.26316</cdr:y>
    </cdr:from>
    <cdr:to>
      <cdr:x>0.96987</cdr:x>
      <cdr:y>0.43421</cdr:y>
    </cdr:to>
    <cdr:sp macro="" textlink="">
      <cdr:nvSpPr>
        <cdr:cNvPr id="2" name="TextBox 1"/>
        <cdr:cNvSpPr txBox="1"/>
      </cdr:nvSpPr>
      <cdr:spPr>
        <a:xfrm xmlns:a="http://schemas.openxmlformats.org/drawingml/2006/main">
          <a:off x="5791200" y="1524000"/>
          <a:ext cx="1673087"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IHS Active Users</a:t>
          </a:r>
          <a:endParaRPr lang="en-US" sz="2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0.68966</cdr:x>
      <cdr:y>0.84722</cdr:y>
    </cdr:from>
    <cdr:to>
      <cdr:x>1</cdr:x>
      <cdr:y>1</cdr:y>
    </cdr:to>
    <cdr:sp macro="" textlink="">
      <cdr:nvSpPr>
        <cdr:cNvPr id="2" name="TextBox 1"/>
        <cdr:cNvSpPr txBox="1"/>
      </cdr:nvSpPr>
      <cdr:spPr>
        <a:xfrm xmlns:a="http://schemas.openxmlformats.org/drawingml/2006/main">
          <a:off x="6096000" y="4583630"/>
          <a:ext cx="2743200" cy="8265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2000" i="1" dirty="0" smtClean="0"/>
            <a:t>*Adjusted for age, disability, sex, IHS Area</a:t>
          </a:r>
          <a:endParaRPr lang="en-US" sz="20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smtClean="0"/>
              <a:t>CMS Day, National Indian Health Board</a:t>
            </a:r>
          </a:p>
          <a:p>
            <a:r>
              <a:rPr lang="en-US" dirty="0" smtClean="0"/>
              <a:t>Anchorage AK</a:t>
            </a: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r>
              <a:rPr lang="en-US" dirty="0" smtClean="0"/>
              <a:t>9/28/2011</a:t>
            </a:r>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smtClean="0"/>
          </a:p>
          <a:p>
            <a:endParaRPr lang="en-US" dirty="0" smtClean="0"/>
          </a:p>
          <a:p>
            <a:endParaRPr lang="en-US" dirty="0" smtClean="0"/>
          </a:p>
          <a:p>
            <a:r>
              <a:rPr lang="en-US" dirty="0" smtClean="0"/>
              <a:t>CMS TTAG, </a:t>
            </a:r>
          </a:p>
          <a:p>
            <a:r>
              <a:rPr lang="en-US" dirty="0" smtClean="0"/>
              <a:t>Data Committee</a:t>
            </a: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endParaRPr lang="en-US" dirty="0" smtClean="0"/>
          </a:p>
          <a:p>
            <a:r>
              <a:rPr lang="en-US" dirty="0" smtClean="0"/>
              <a:t>Data Project</a:t>
            </a:r>
          </a:p>
          <a:p>
            <a:r>
              <a:rPr lang="en-US" dirty="0" smtClean="0"/>
              <a:t>Page </a:t>
            </a:r>
            <a:fld id="{FA4D2F31-7BAE-4FAB-8B46-EC4D18D5EB20}" type="slidenum">
              <a:rPr lang="en-US" smtClean="0"/>
              <a:pPr/>
              <a:t>‹#›</a:t>
            </a:fld>
            <a:endParaRPr lang="en-US" dirty="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smtClean="0"/>
            </a:lvl1pPr>
          </a:lstStyle>
          <a:p>
            <a:pPr>
              <a:defRPr/>
            </a:pPr>
            <a:fld id="{7C7C5B17-DE7A-4458-B781-EDE24EA48DAB}" type="datetimeFigureOut">
              <a:rPr lang="en-US"/>
              <a:pPr>
                <a:defRPr/>
              </a:pPr>
              <a:t>9/19/2011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smtClean="0"/>
            </a:lvl1pPr>
          </a:lstStyle>
          <a:p>
            <a:pPr>
              <a:defRPr/>
            </a:pPr>
            <a:fld id="{E26106F1-2794-49E4-BE7C-119D893493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lvl="1"/>
            <a:r>
              <a:rPr lang="en-US" dirty="0" smtClean="0"/>
              <a:t>Definitions</a:t>
            </a:r>
            <a:r>
              <a:rPr lang="en-US" baseline="0" dirty="0" smtClean="0"/>
              <a:t> of IHS Active User not the same as Medicaid IHS Program user.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for all IHS</a:t>
            </a:r>
            <a:r>
              <a:rPr lang="en-US" baseline="0" dirty="0" smtClean="0"/>
              <a:t> Areas combined</a:t>
            </a:r>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r>
              <a:rPr lang="en-US" dirty="0" smtClean="0"/>
              <a:t>Increases with Medicaid expansions?</a:t>
            </a:r>
          </a:p>
          <a:p>
            <a:pPr lvl="3"/>
            <a:r>
              <a:rPr lang="en-US" dirty="0" smtClean="0"/>
              <a:t>Decreases with Insurance Exchanges?</a:t>
            </a:r>
          </a:p>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8B1D02-D1C2-4623-98E7-AA3E1090EB2F}" type="slidenum">
              <a:rPr lang="en-US"/>
              <a:pPr/>
              <a:t>3</a:t>
            </a:fld>
            <a:endParaRPr 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p:txBody>
          <a:bodyPr/>
          <a:lstStyle/>
          <a:p>
            <a:pPr fontAlgn="auto">
              <a:spcBef>
                <a:spcPts val="0"/>
              </a:spcBef>
              <a:spcAft>
                <a:spcPts val="0"/>
              </a:spcAft>
              <a:defRPr/>
            </a:pPr>
            <a:r>
              <a:rPr lang="en-US" smtClean="0">
                <a:solidFill>
                  <a:schemeClr val="tx2"/>
                </a:solidFill>
              </a:rPr>
              <a:t>2006 CMS AIAN</a:t>
            </a:r>
            <a:r>
              <a:rPr lang="en-US" b="1" smtClean="0">
                <a:solidFill>
                  <a:schemeClr val="tx2"/>
                </a:solidFill>
              </a:rPr>
              <a:t> </a:t>
            </a:r>
            <a:r>
              <a:rPr lang="en-US" smtClean="0">
                <a:solidFill>
                  <a:schemeClr val="tx2"/>
                </a:solidFill>
              </a:rPr>
              <a:t>Strategic Plan</a:t>
            </a:r>
          </a:p>
          <a:p>
            <a:pPr fontAlgn="auto">
              <a:spcBef>
                <a:spcPts val="0"/>
              </a:spcBef>
              <a:spcAft>
                <a:spcPts val="0"/>
              </a:spcAft>
              <a:defRPr/>
            </a:pPr>
            <a:endParaRPr lang="en-US" smtClean="0">
              <a:solidFill>
                <a:schemeClr val="tx2"/>
              </a:solidFill>
            </a:endParaRPr>
          </a:p>
          <a:p>
            <a:pPr fontAlgn="auto">
              <a:spcBef>
                <a:spcPts val="0"/>
              </a:spcBef>
              <a:spcAft>
                <a:spcPts val="0"/>
              </a:spcAft>
              <a:defRPr/>
            </a:pPr>
            <a:r>
              <a:rPr lang="en-US" smtClean="0"/>
              <a:t>Recommended the Data Project</a:t>
            </a:r>
          </a:p>
          <a:p>
            <a:pPr lvl="1" fontAlgn="auto">
              <a:spcBef>
                <a:spcPts val="0"/>
              </a:spcBef>
              <a:spcAft>
                <a:spcPts val="0"/>
              </a:spcAft>
              <a:defRPr/>
            </a:pPr>
            <a:r>
              <a:rPr lang="en-US" smtClean="0"/>
              <a:t>To assess what needs to be done to improve CMS AIAN data to integrate with IHS data (the </a:t>
            </a:r>
            <a:r>
              <a:rPr lang="en-US" u="sng" smtClean="0">
                <a:effectLst>
                  <a:outerShdw blurRad="38100" dist="38100" dir="2700000" algn="tl">
                    <a:srgbClr val="C0C0C0"/>
                  </a:outerShdw>
                </a:effectLst>
              </a:rPr>
              <a:t>gaps</a:t>
            </a:r>
            <a:r>
              <a:rPr lang="en-US" smtClean="0"/>
              <a:t>)</a:t>
            </a:r>
          </a:p>
          <a:p>
            <a:pPr lvl="2" fontAlgn="auto">
              <a:spcBef>
                <a:spcPts val="0"/>
              </a:spcBef>
              <a:spcAft>
                <a:spcPts val="0"/>
              </a:spcAft>
              <a:defRPr/>
            </a:pPr>
            <a:r>
              <a:rPr lang="en-US" smtClean="0"/>
              <a:t>For program and policy </a:t>
            </a:r>
            <a:r>
              <a:rPr lang="en-US" u="sng" smtClean="0"/>
              <a:t>analysis</a:t>
            </a:r>
            <a:r>
              <a:rPr lang="en-US" smtClean="0"/>
              <a:t> </a:t>
            </a:r>
          </a:p>
          <a:p>
            <a:pPr lvl="2" fontAlgn="auto">
              <a:spcBef>
                <a:spcPts val="0"/>
              </a:spcBef>
              <a:spcAft>
                <a:spcPts val="0"/>
              </a:spcAft>
              <a:defRPr/>
            </a:pPr>
            <a:r>
              <a:rPr lang="en-US" smtClean="0"/>
              <a:t>To inform AIAN </a:t>
            </a:r>
            <a:r>
              <a:rPr lang="en-US" u="sng" smtClean="0"/>
              <a:t>policy</a:t>
            </a:r>
            <a:r>
              <a:rPr lang="en-US" smtClean="0"/>
              <a:t> making</a:t>
            </a:r>
          </a:p>
          <a:p>
            <a:pPr lvl="1" fontAlgn="auto">
              <a:spcBef>
                <a:spcPts val="0"/>
              </a:spcBef>
              <a:spcAft>
                <a:spcPts val="0"/>
              </a:spcAft>
              <a:defRPr/>
            </a:pPr>
            <a:r>
              <a:rPr lang="en-US" smtClean="0"/>
              <a:t>To recommend </a:t>
            </a:r>
            <a:r>
              <a:rPr lang="en-US" u="sng" smtClean="0">
                <a:effectLst>
                  <a:outerShdw blurRad="38100" dist="38100" dir="2700000" algn="tl">
                    <a:srgbClr val="C0C0C0"/>
                  </a:outerShdw>
                </a:effectLst>
              </a:rPr>
              <a:t>strategies</a:t>
            </a:r>
            <a:r>
              <a:rPr lang="en-US" smtClean="0"/>
              <a:t> to accomplish what needs to be done</a:t>
            </a:r>
          </a:p>
          <a:p>
            <a:pPr lvl="1" fontAlgn="auto">
              <a:spcBef>
                <a:spcPts val="0"/>
              </a:spcBef>
              <a:spcAft>
                <a:spcPts val="0"/>
              </a:spcAft>
              <a:defRPr/>
            </a:pPr>
            <a:r>
              <a:rPr lang="en-US" smtClean="0"/>
              <a:t>To recommend a budget for implementation of strategies</a:t>
            </a:r>
          </a:p>
          <a:p>
            <a:pPr fontAlgn="auto">
              <a:spcBef>
                <a:spcPts val="0"/>
              </a:spcBef>
              <a:spcAft>
                <a:spcPts val="0"/>
              </a:spcAft>
              <a:defRPr/>
            </a:pPr>
            <a:endParaRPr lang="en-US" smtClean="0">
              <a:solidFill>
                <a:schemeClr val="tx2"/>
              </a:solidFill>
            </a:endParaRPr>
          </a:p>
        </p:txBody>
      </p:sp>
      <p:sp>
        <p:nvSpPr>
          <p:cNvPr id="11269" name="Rectangle 4"/>
          <p:cNvSpPr>
            <a:spLocks noChangeArrowheads="1"/>
          </p:cNvSpPr>
          <p:nvPr/>
        </p:nvSpPr>
        <p:spPr bwMode="auto">
          <a:xfrm>
            <a:off x="931864" y="98452"/>
            <a:ext cx="7297737" cy="1436423"/>
          </a:xfrm>
          <a:prstGeom prst="rect">
            <a:avLst/>
          </a:prstGeom>
          <a:noFill/>
          <a:ln w="9525">
            <a:noFill/>
            <a:miter lim="800000"/>
            <a:headEnd/>
            <a:tailEnd/>
          </a:ln>
        </p:spPr>
        <p:txBody>
          <a:bodyPr anchor="b"/>
          <a:lstStyle/>
          <a:p>
            <a:pPr eaLnBrk="1" hangingPunct="1"/>
            <a:endParaRPr lang="en-US" sz="4000">
              <a:solidFill>
                <a:schemeClr val="tx2"/>
              </a:solidFill>
            </a:endParaRPr>
          </a:p>
        </p:txBody>
      </p:sp>
      <p:sp>
        <p:nvSpPr>
          <p:cNvPr id="11270" name="Rectangle 5"/>
          <p:cNvSpPr>
            <a:spLocks noChangeArrowheads="1"/>
          </p:cNvSpPr>
          <p:nvPr/>
        </p:nvSpPr>
        <p:spPr bwMode="auto">
          <a:xfrm>
            <a:off x="949326" y="2014220"/>
            <a:ext cx="7661275" cy="4183380"/>
          </a:xfrm>
          <a:prstGeom prst="rect">
            <a:avLst/>
          </a:prstGeom>
          <a:noFill/>
          <a:ln w="9525">
            <a:noFill/>
            <a:miter lim="800000"/>
            <a:headEnd/>
            <a:tailEnd/>
          </a:ln>
        </p:spPr>
        <p:txBody>
          <a:bodyPr/>
          <a:lstStyle/>
          <a:p>
            <a:pPr eaLnBrk="1" hangingPunct="1">
              <a:spcBef>
                <a:spcPct val="30000"/>
              </a:spcBef>
            </a:pPr>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lvl="1"/>
            <a:r>
              <a:rPr lang="en-US" dirty="0" smtClean="0"/>
              <a:t>2. Are all Medicaid IHS/Tribal Program users also IHS Active Users?</a:t>
            </a:r>
          </a:p>
          <a:p>
            <a:pPr lvl="1"/>
            <a:r>
              <a:rPr lang="en-US" dirty="0" smtClean="0"/>
              <a:t>Do all IHS Active Users who are Medicaid enrollees have IHS or Tribal Health Program payments?</a:t>
            </a:r>
          </a:p>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Maximal Medicaid enrollment of Medicaid eligible IHS Active Users is important: Medicaid</a:t>
            </a:r>
            <a:r>
              <a:rPr lang="en-US" baseline="0" dirty="0" smtClean="0"/>
              <a:t> is a benefits entitlement program but the IHS is not.  This means as the health care needs of a Medicaid enrollee increase, the number of eligible enrollees increase as with a recession, or as the costs of the care increase – Medicaid funding for its enrollees increase, but IHS funding does not. </a:t>
            </a:r>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lvl="1"/>
            <a:r>
              <a:rPr lang="en-US" dirty="0" smtClean="0"/>
              <a:t>2. Are all Medicaid IHS/Tribal Program users also IHS Active Users?</a:t>
            </a:r>
          </a:p>
          <a:p>
            <a:pPr lvl="1"/>
            <a:r>
              <a:rPr lang="en-US" dirty="0" smtClean="0"/>
              <a:t>Do all IHS Active Users who are Medicaid enrollees have IHS or Tribal Health Program payments?</a:t>
            </a:r>
          </a:p>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37% overall </a:t>
            </a:r>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lvl="1"/>
            <a:r>
              <a:rPr lang="en-US" dirty="0" smtClean="0"/>
              <a:t>2. Are all Medicaid IHS/Tribal Program users also IHS Active Users?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Issue: Not all the Medicaid IHS Program Users meet the federal IHS eligible criteria of IHS Active Users because </a:t>
            </a:r>
          </a:p>
          <a:p>
            <a:r>
              <a:rPr lang="en-US" sz="1200" kern="1200" dirty="0" smtClean="0">
                <a:solidFill>
                  <a:schemeClr val="tx1"/>
                </a:solidFill>
                <a:latin typeface="+mn-lt"/>
                <a:ea typeface="+mn-ea"/>
                <a:cs typeface="+mn-cs"/>
              </a:rPr>
              <a:t>most state Medicaid programs differ in how they use information provided by tribes, Indian healthcare providers or special fiscal intermediaries who process claims from Indian healthcare providers to determine which claims are IHS Program service claims of IHS eligible AIAN.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Finding: More than two-thirds (70%) of Medicaid IHS Program service users are also IHS Active Users, but 30% are not. Further attention is needed by federal and state Medicaid programs to see that the criteria by which the federal IHS and state Medicaid and CHIP programs identify AIAN and IHS Program service claims from among all the claims that the IHS Program providers file are as consistent as possible with IHS criteria.  If IHS eligible AIAN were identified at enrollment, then this additional enrollment information would help to decrease this problem.</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6106F1-2794-49E4-BE7C-119D89349325}"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3454400"/>
            <a:ext cx="7543800" cy="7620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1524000" y="4267200"/>
            <a:ext cx="7543800" cy="6096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84EE7180-F1A7-41B4-8DA8-AC8182642E5A}"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94EEA4-9EA2-4F41-9507-C5A9E97AC06E}"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810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810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BB5F7F-4148-46F7-9C90-4EECF6257484}"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B5550C0D-8776-4F38-A2F5-D57F62A4F6A1}" type="datetimeFigureOut">
              <a:rPr lang="en-US"/>
              <a:pPr>
                <a:defRPr/>
              </a:pPr>
              <a:t>9/19/2011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FA517A45-353E-427E-9781-F770AF535BF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5D797-82AF-4FD1-BCBA-F4D7D8C7278E}"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5D797-82AF-4FD1-BCBA-F4D7D8C7278E}"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30572-D19E-4114-B686-0AFB533A6D87}"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914400"/>
            <a:ext cx="3771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914400"/>
            <a:ext cx="3771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7D3E7A-B61D-4D24-A5ED-2C2F1B585F55}"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7E8655-1890-4BA6-AA53-A8F9B83C39D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D9EB7B-ECCC-414A-BBF4-DFA3C663839C}"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0BC972-DD6E-4085-8758-123A25B4808B}"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D0D2D-8427-4E5C-A326-4C75C9EE857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07A232-6B6B-4D7B-91D5-8B0129FA3971}"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914400"/>
            <a:ext cx="7696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1371600" y="381000"/>
            <a:ext cx="7772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0C8429A9-C343-46B8-A8A6-7B5B82AEF9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thruBlk="1"/>
  </p:transition>
  <p:txStyles>
    <p:title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Times New Roman" pitchFamily="18" charset="0"/>
        </a:defRPr>
      </a:lvl2pPr>
      <a:lvl3pPr algn="l" rtl="0" eaLnBrk="0" fontAlgn="base" hangingPunct="0">
        <a:spcBef>
          <a:spcPct val="0"/>
        </a:spcBef>
        <a:spcAft>
          <a:spcPct val="0"/>
        </a:spcAft>
        <a:defRPr sz="4000" b="1" i="1">
          <a:solidFill>
            <a:schemeClr val="tx2"/>
          </a:solidFill>
          <a:latin typeface="Times New Roman" pitchFamily="18" charset="0"/>
        </a:defRPr>
      </a:lvl3pPr>
      <a:lvl4pPr algn="l" rtl="0" eaLnBrk="0" fontAlgn="base" hangingPunct="0">
        <a:spcBef>
          <a:spcPct val="0"/>
        </a:spcBef>
        <a:spcAft>
          <a:spcPct val="0"/>
        </a:spcAft>
        <a:defRPr sz="4000" b="1" i="1">
          <a:solidFill>
            <a:schemeClr val="tx2"/>
          </a:solidFill>
          <a:latin typeface="Times New Roman" pitchFamily="18" charset="0"/>
        </a:defRPr>
      </a:lvl4pPr>
      <a:lvl5pPr algn="l" rtl="0" eaLnBrk="0" fontAlgn="base" hangingPunct="0">
        <a:spcBef>
          <a:spcPct val="0"/>
        </a:spcBef>
        <a:spcAft>
          <a:spcPct val="0"/>
        </a:spcAft>
        <a:defRPr sz="4000" b="1" i="1">
          <a:solidFill>
            <a:schemeClr val="tx2"/>
          </a:solidFill>
          <a:latin typeface="Times New Roman" pitchFamily="18" charset="0"/>
        </a:defRPr>
      </a:lvl5pPr>
      <a:lvl6pPr marL="457200" algn="l" rtl="0" fontAlgn="base">
        <a:spcBef>
          <a:spcPct val="0"/>
        </a:spcBef>
        <a:spcAft>
          <a:spcPct val="0"/>
        </a:spcAft>
        <a:defRPr sz="4000" b="1" i="1">
          <a:solidFill>
            <a:schemeClr val="tx2"/>
          </a:solidFill>
          <a:latin typeface="Times New Roman" pitchFamily="18" charset="0"/>
        </a:defRPr>
      </a:lvl6pPr>
      <a:lvl7pPr marL="914400" algn="l" rtl="0" fontAlgn="base">
        <a:spcBef>
          <a:spcPct val="0"/>
        </a:spcBef>
        <a:spcAft>
          <a:spcPct val="0"/>
        </a:spcAft>
        <a:defRPr sz="4000" b="1" i="1">
          <a:solidFill>
            <a:schemeClr val="tx2"/>
          </a:solidFill>
          <a:latin typeface="Times New Roman" pitchFamily="18" charset="0"/>
        </a:defRPr>
      </a:lvl7pPr>
      <a:lvl8pPr marL="1371600" algn="l" rtl="0" fontAlgn="base">
        <a:spcBef>
          <a:spcPct val="0"/>
        </a:spcBef>
        <a:spcAft>
          <a:spcPct val="0"/>
        </a:spcAft>
        <a:defRPr sz="4000" b="1" i="1">
          <a:solidFill>
            <a:schemeClr val="tx2"/>
          </a:solidFill>
          <a:latin typeface="Times New Roman" pitchFamily="18" charset="0"/>
        </a:defRPr>
      </a:lvl8pPr>
      <a:lvl9pPr marL="1828800" algn="l" rtl="0" fontAlgn="base">
        <a:spcBef>
          <a:spcPct val="0"/>
        </a:spcBef>
        <a:spcAft>
          <a:spcPct val="0"/>
        </a:spcAft>
        <a:defRPr sz="4000" b="1"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D93118D2-620A-4726-8F31-2665FEE42485}" type="datetimeFigureOut">
              <a:rPr lang="en-US"/>
              <a:pPr>
                <a:defRPr/>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93CC2F40-AB2F-4942-8194-4898B4BDA2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cid:image003.png@01CB1DDA.B49598D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cid:image003.png@01CB1DDA.B49598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67000" y="1143000"/>
            <a:ext cx="6477000" cy="762000"/>
          </a:xfrm>
        </p:spPr>
        <p:txBody>
          <a:bodyPr/>
          <a:lstStyle/>
          <a:p>
            <a:pPr eaLnBrk="1" hangingPunct="1"/>
            <a:r>
              <a:rPr lang="en-US" dirty="0" smtClean="0"/>
              <a:t>Integrating </a:t>
            </a:r>
            <a:br>
              <a:rPr lang="en-US" dirty="0" smtClean="0"/>
            </a:br>
            <a:r>
              <a:rPr lang="en-US" dirty="0" smtClean="0"/>
              <a:t>Medicaid &amp; IHS Data</a:t>
            </a:r>
          </a:p>
        </p:txBody>
      </p:sp>
      <p:sp>
        <p:nvSpPr>
          <p:cNvPr id="5123" name="Rectangle 3"/>
          <p:cNvSpPr>
            <a:spLocks noGrp="1" noChangeArrowheads="1"/>
          </p:cNvSpPr>
          <p:nvPr>
            <p:ph type="subTitle" idx="1"/>
          </p:nvPr>
        </p:nvSpPr>
        <p:spPr>
          <a:xfrm>
            <a:off x="4343400" y="2362200"/>
            <a:ext cx="4800600" cy="609600"/>
          </a:xfrm>
        </p:spPr>
        <p:txBody>
          <a:bodyPr/>
          <a:lstStyle/>
          <a:p>
            <a:pPr eaLnBrk="1" hangingPunct="1"/>
            <a:r>
              <a:rPr lang="en-US" sz="3600" b="1" dirty="0" smtClean="0"/>
              <a:t>for American Indians &amp; Alaska Natives</a:t>
            </a:r>
          </a:p>
        </p:txBody>
      </p:sp>
      <p:sp>
        <p:nvSpPr>
          <p:cNvPr id="5" name="Rectangle 3"/>
          <p:cNvSpPr txBox="1">
            <a:spLocks noChangeArrowheads="1"/>
          </p:cNvSpPr>
          <p:nvPr/>
        </p:nvSpPr>
        <p:spPr bwMode="auto">
          <a:xfrm>
            <a:off x="2667000" y="4267200"/>
            <a:ext cx="6477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Data Project of the: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Centers for Medicare &amp; Medicaid (CMS)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kern="0" dirty="0" smtClean="0">
                <a:latin typeface="+mn-lt"/>
              </a:rPr>
              <a:t>Tribal Technical Advisory Group (TTAG) </a:t>
            </a: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5" descr="cid:image003.png@01CB1DDA.B49598D0"/>
          <p:cNvPicPr/>
          <p:nvPr/>
        </p:nvPicPr>
        <p:blipFill>
          <a:blip r:embed="rId3" r:link="rId4" cstate="print">
            <a:clrChange>
              <a:clrFrom>
                <a:srgbClr val="FFFFFF"/>
              </a:clrFrom>
              <a:clrTo>
                <a:srgbClr val="FFFFFF">
                  <a:alpha val="0"/>
                </a:srgbClr>
              </a:clrTo>
            </a:clrChange>
            <a:lum bright="-30000" contrast="20000"/>
          </a:blip>
          <a:srcRect/>
          <a:stretch>
            <a:fillRect/>
          </a:stretch>
        </p:blipFill>
        <p:spPr bwMode="auto">
          <a:xfrm>
            <a:off x="457200" y="4724400"/>
            <a:ext cx="2209800" cy="1447800"/>
          </a:xfrm>
          <a:prstGeom prst="rect">
            <a:avLst/>
          </a:prstGeom>
          <a:noFill/>
          <a:ln w="9525">
            <a:noFill/>
            <a:miter lim="800000"/>
            <a:headEnd/>
            <a:tailEnd/>
          </a:ln>
        </p:spPr>
      </p:pic>
      <p:pic>
        <p:nvPicPr>
          <p:cNvPr id="7" name="Picture 5" descr="http://cri-web1/branding/Logos/CRIHB%20Color%20Logos/CRIHB%20Color%20Logo%20(jpg).jpg"/>
          <p:cNvPicPr>
            <a:picLocks noChangeAspect="1" noChangeArrowheads="1"/>
          </p:cNvPicPr>
          <p:nvPr/>
        </p:nvPicPr>
        <p:blipFill>
          <a:blip r:embed="rId5" cstate="print">
            <a:clrChange>
              <a:clrFrom>
                <a:srgbClr val="FFFFFF"/>
              </a:clrFrom>
              <a:clrTo>
                <a:srgbClr val="FFFFFF">
                  <a:alpha val="0"/>
                </a:srgbClr>
              </a:clrTo>
            </a:clrChange>
            <a:lum bright="-30000"/>
          </a:blip>
          <a:srcRect l="11111" t="12212" r="13889" b="10011"/>
          <a:stretch>
            <a:fillRect/>
          </a:stretch>
        </p:blipFill>
        <p:spPr bwMode="auto">
          <a:xfrm>
            <a:off x="1752600" y="2286000"/>
            <a:ext cx="1905000" cy="1975556"/>
          </a:xfrm>
          <a:prstGeom prst="rect">
            <a:avLst/>
          </a:prstGeom>
          <a:noFill/>
          <a:ln w="9525">
            <a:noFill/>
            <a:miter lim="800000"/>
            <a:headEnd/>
            <a:tailEnd/>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0"/>
            <a:ext cx="7543800" cy="762000"/>
          </a:xfrm>
        </p:spPr>
        <p:txBody>
          <a:bodyPr/>
          <a:lstStyle/>
          <a:p>
            <a:r>
              <a:rPr lang="en-US" dirty="0" smtClean="0"/>
              <a:t>Question 2: How well does Medicaid data recognize </a:t>
            </a:r>
            <a:br>
              <a:rPr lang="en-US" dirty="0" smtClean="0"/>
            </a:br>
            <a:r>
              <a:rPr lang="en-US" dirty="0" smtClean="0"/>
              <a:t>IHS Active Users &amp; their use of IHS/Tribal Health Programs?</a:t>
            </a:r>
            <a:endParaRPr lang="en-US" dirty="0"/>
          </a:p>
        </p:txBody>
      </p:sp>
      <p:sp>
        <p:nvSpPr>
          <p:cNvPr id="3" name="Subtitle 2"/>
          <p:cNvSpPr>
            <a:spLocks noGrp="1"/>
          </p:cNvSpPr>
          <p:nvPr>
            <p:ph type="subTitle" idx="1"/>
          </p:nvPr>
        </p:nvSpPr>
        <p:spPr/>
        <p:txBody>
          <a:bodyPr/>
          <a:lstStyle/>
          <a:p>
            <a:pPr marL="514350" indent="-514350"/>
            <a:r>
              <a:rPr lang="en-US" b="1" dirty="0" smtClean="0"/>
              <a:t>(1) What proportion of Medicaid enrollees who are Medicaid ‘IHS Program Users’ are also IHS ‘Active Users’? </a:t>
            </a:r>
            <a:r>
              <a:rPr lang="en-US" b="1" dirty="0" smtClean="0">
                <a:solidFill>
                  <a:schemeClr val="accent1">
                    <a:lumMod val="50000"/>
                  </a:schemeClr>
                </a:solidFill>
              </a:rPr>
              <a:t>70%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763000" cy="639762"/>
          </a:xfrm>
        </p:spPr>
        <p:txBody>
          <a:bodyPr/>
          <a:lstStyle/>
          <a:p>
            <a:r>
              <a:rPr lang="en-US" sz="3600" b="1" dirty="0" smtClean="0"/>
              <a:t>Medicaid 2 groups x IHS 2 groups = 4 groups </a:t>
            </a:r>
            <a:endParaRPr lang="en-US" sz="3600" b="1" dirty="0"/>
          </a:p>
        </p:txBody>
      </p:sp>
      <p:graphicFrame>
        <p:nvGraphicFramePr>
          <p:cNvPr id="5" name="Content Placeholder 4"/>
          <p:cNvGraphicFramePr>
            <a:graphicFrameLocks noGrp="1"/>
          </p:cNvGraphicFramePr>
          <p:nvPr>
            <p:ph idx="4294967295"/>
          </p:nvPr>
        </p:nvGraphicFramePr>
        <p:xfrm>
          <a:off x="838200" y="1066800"/>
          <a:ext cx="76962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895600" y="1143000"/>
            <a:ext cx="914400" cy="461665"/>
          </a:xfrm>
          <a:prstGeom prst="rect">
            <a:avLst/>
          </a:prstGeom>
          <a:noFill/>
        </p:spPr>
        <p:txBody>
          <a:bodyPr wrap="square" rtlCol="0">
            <a:spAutoFit/>
          </a:bodyPr>
          <a:lstStyle/>
          <a:p>
            <a:r>
              <a:rPr lang="en-US" sz="2400" b="1" dirty="0" smtClean="0"/>
              <a:t>70%</a:t>
            </a:r>
            <a:endParaRPr lang="en-US" sz="2400" b="1" dirty="0"/>
          </a:p>
        </p:txBody>
      </p:sp>
      <p:sp>
        <p:nvSpPr>
          <p:cNvPr id="6" name="TextBox 5"/>
          <p:cNvSpPr txBox="1"/>
          <p:nvPr/>
        </p:nvSpPr>
        <p:spPr>
          <a:xfrm>
            <a:off x="3352800" y="3200400"/>
            <a:ext cx="914400" cy="461665"/>
          </a:xfrm>
          <a:prstGeom prst="rect">
            <a:avLst/>
          </a:prstGeom>
          <a:noFill/>
        </p:spPr>
        <p:txBody>
          <a:bodyPr wrap="square" rtlCol="0">
            <a:spAutoFit/>
          </a:bodyPr>
          <a:lstStyle/>
          <a:p>
            <a:r>
              <a:rPr lang="en-US" sz="2400" b="1" dirty="0" smtClean="0"/>
              <a:t>30%</a:t>
            </a:r>
            <a:endParaRPr lang="en-US" sz="2400"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‘IHS Program Users’</a:t>
            </a:r>
            <a:endParaRPr lang="en-US" dirty="0"/>
          </a:p>
        </p:txBody>
      </p:sp>
      <p:sp>
        <p:nvSpPr>
          <p:cNvPr id="3" name="Content Placeholder 2"/>
          <p:cNvSpPr>
            <a:spLocks noGrp="1"/>
          </p:cNvSpPr>
          <p:nvPr>
            <p:ph idx="1"/>
          </p:nvPr>
        </p:nvSpPr>
        <p:spPr/>
        <p:txBody>
          <a:bodyPr/>
          <a:lstStyle/>
          <a:p>
            <a:pPr marL="514350" indent="-514350">
              <a:buNone/>
            </a:pPr>
            <a:r>
              <a:rPr lang="en-US" b="1" i="1" dirty="0" smtClean="0"/>
              <a:t>Depends on:</a:t>
            </a:r>
          </a:p>
          <a:p>
            <a:pPr marL="514350" indent="-514350"/>
            <a:r>
              <a:rPr lang="en-US" kern="1200" dirty="0" smtClean="0"/>
              <a:t>How state Medicaid programs use information to determine which claims are IHS Program service claims for IHS eligible AI &amp; AN. </a:t>
            </a:r>
          </a:p>
          <a:p>
            <a:pPr marL="514350" indent="-514350"/>
            <a:r>
              <a:rPr lang="en-US" kern="1200" dirty="0" smtClean="0"/>
              <a:t>Different states use different methods</a:t>
            </a:r>
          </a:p>
          <a:p>
            <a:pPr marL="914400" lvl="1" indent="-514350"/>
            <a:r>
              <a:rPr lang="en-US" kern="1200" dirty="0" smtClean="0"/>
              <a:t>Tribal lists, or</a:t>
            </a:r>
          </a:p>
          <a:p>
            <a:pPr marL="914400" lvl="1" indent="-514350"/>
            <a:r>
              <a:rPr lang="en-US" kern="1200" dirty="0" smtClean="0"/>
              <a:t>IHS/Tribal provider lists, or </a:t>
            </a:r>
          </a:p>
          <a:p>
            <a:pPr marL="914400" lvl="1" indent="-514350"/>
            <a:r>
              <a:rPr lang="en-US" kern="1200" dirty="0" smtClean="0"/>
              <a:t>Lists from fiscal intermediaries who process claims from IHS/Tribal providers</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0"/>
            <a:ext cx="7543800" cy="762000"/>
          </a:xfrm>
        </p:spPr>
        <p:txBody>
          <a:bodyPr/>
          <a:lstStyle/>
          <a:p>
            <a:r>
              <a:rPr lang="en-US" dirty="0" smtClean="0"/>
              <a:t>Question 2: How well does Medicaid data recognize </a:t>
            </a:r>
            <a:br>
              <a:rPr lang="en-US" dirty="0" smtClean="0"/>
            </a:br>
            <a:r>
              <a:rPr lang="en-US" dirty="0" smtClean="0"/>
              <a:t>IHS Active Users &amp; their use of IHS/Tribal Health Programs?</a:t>
            </a:r>
            <a:endParaRPr lang="en-US" dirty="0"/>
          </a:p>
        </p:txBody>
      </p:sp>
      <p:sp>
        <p:nvSpPr>
          <p:cNvPr id="3" name="Subtitle 2"/>
          <p:cNvSpPr>
            <a:spLocks noGrp="1"/>
          </p:cNvSpPr>
          <p:nvPr>
            <p:ph type="subTitle" idx="1"/>
          </p:nvPr>
        </p:nvSpPr>
        <p:spPr/>
        <p:txBody>
          <a:bodyPr/>
          <a:lstStyle/>
          <a:p>
            <a:pPr marL="342900" indent="-342900"/>
            <a:r>
              <a:rPr lang="en-US" b="1" dirty="0" smtClean="0"/>
              <a:t>(2) What proportion of IHS ‘Active Users’ with a Medicaid claim have a Medicaid ‘IHS Program’ claim? </a:t>
            </a:r>
            <a:r>
              <a:rPr lang="en-US" b="1" dirty="0" smtClean="0">
                <a:solidFill>
                  <a:schemeClr val="accent1">
                    <a:lumMod val="50000"/>
                  </a:schemeClr>
                </a:solidFill>
              </a:rPr>
              <a:t>52%</a:t>
            </a:r>
          </a:p>
          <a:p>
            <a:endParaRPr lang="en-US" b="1" dirty="0" smtClean="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IHS ‘Active Users’ </a:t>
            </a:r>
            <a:endParaRPr lang="en-US" dirty="0"/>
          </a:p>
        </p:txBody>
      </p:sp>
      <p:sp>
        <p:nvSpPr>
          <p:cNvPr id="3" name="Content Placeholder 2"/>
          <p:cNvSpPr>
            <a:spLocks noGrp="1"/>
          </p:cNvSpPr>
          <p:nvPr>
            <p:ph idx="1"/>
          </p:nvPr>
        </p:nvSpPr>
        <p:spPr/>
        <p:txBody>
          <a:bodyPr/>
          <a:lstStyle/>
          <a:p>
            <a:endParaRPr lang="en-US" b="1" dirty="0" smtClean="0"/>
          </a:p>
          <a:p>
            <a:pPr>
              <a:buNone/>
            </a:pPr>
            <a:endParaRPr lang="en-US" b="1" dirty="0" smtClean="0"/>
          </a:p>
          <a:p>
            <a:pPr lvl="1"/>
            <a:r>
              <a:rPr lang="en-US" b="1" dirty="0" smtClean="0"/>
              <a:t>Of all IHS ‘Active Users’ with at least one paid Medicaid claim</a:t>
            </a:r>
            <a:endParaRPr lang="en-US" dirty="0" smtClean="0"/>
          </a:p>
          <a:p>
            <a:pPr lvl="2"/>
            <a:r>
              <a:rPr lang="en-US" sz="2800" b="1" dirty="0" smtClean="0">
                <a:solidFill>
                  <a:srgbClr val="0070C0"/>
                </a:solidFill>
              </a:rPr>
              <a:t>52% had a Medicaid IHS Program claim</a:t>
            </a:r>
          </a:p>
          <a:p>
            <a:pPr lvl="2"/>
            <a:r>
              <a:rPr lang="en-US" sz="2800" b="1" dirty="0" smtClean="0">
                <a:solidFill>
                  <a:srgbClr val="0070C0"/>
                </a:solidFill>
              </a:rPr>
              <a:t>48% did not</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763000" cy="639762"/>
          </a:xfrm>
        </p:spPr>
        <p:txBody>
          <a:bodyPr/>
          <a:lstStyle/>
          <a:p>
            <a:r>
              <a:rPr lang="en-US" sz="3600" b="1" dirty="0" smtClean="0"/>
              <a:t>Medicaid 2 groups x IHS 2 groups = 4 groups </a:t>
            </a:r>
            <a:endParaRPr lang="en-US" sz="3600" b="1" dirty="0"/>
          </a:p>
        </p:txBody>
      </p:sp>
      <p:graphicFrame>
        <p:nvGraphicFramePr>
          <p:cNvPr id="5" name="Content Placeholder 4"/>
          <p:cNvGraphicFramePr>
            <a:graphicFrameLocks noGrp="1"/>
          </p:cNvGraphicFramePr>
          <p:nvPr>
            <p:ph idx="4294967295"/>
          </p:nvPr>
        </p:nvGraphicFramePr>
        <p:xfrm>
          <a:off x="838200" y="1066800"/>
          <a:ext cx="76962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819400" y="1066800"/>
            <a:ext cx="914400" cy="461665"/>
          </a:xfrm>
          <a:prstGeom prst="rect">
            <a:avLst/>
          </a:prstGeom>
          <a:noFill/>
        </p:spPr>
        <p:txBody>
          <a:bodyPr wrap="square" rtlCol="0">
            <a:spAutoFit/>
          </a:bodyPr>
          <a:lstStyle/>
          <a:p>
            <a:r>
              <a:rPr lang="en-US" sz="2400" b="1" dirty="0" smtClean="0"/>
              <a:t>52%</a:t>
            </a:r>
            <a:endParaRPr lang="en-US" sz="2400" b="1" dirty="0"/>
          </a:p>
        </p:txBody>
      </p:sp>
      <p:sp>
        <p:nvSpPr>
          <p:cNvPr id="6" name="TextBox 5"/>
          <p:cNvSpPr txBox="1"/>
          <p:nvPr/>
        </p:nvSpPr>
        <p:spPr>
          <a:xfrm>
            <a:off x="4648200" y="1219200"/>
            <a:ext cx="914400" cy="461665"/>
          </a:xfrm>
          <a:prstGeom prst="rect">
            <a:avLst/>
          </a:prstGeom>
          <a:noFill/>
        </p:spPr>
        <p:txBody>
          <a:bodyPr wrap="square" rtlCol="0">
            <a:spAutoFit/>
          </a:bodyPr>
          <a:lstStyle/>
          <a:p>
            <a:r>
              <a:rPr lang="en-US" sz="2400" b="1" dirty="0" smtClean="0"/>
              <a:t>48%</a:t>
            </a:r>
            <a:endParaRPr lang="en-US" sz="2400"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‘IHS Active Users’ </a:t>
            </a:r>
            <a:endParaRPr lang="en-US" dirty="0"/>
          </a:p>
        </p:txBody>
      </p:sp>
      <p:sp>
        <p:nvSpPr>
          <p:cNvPr id="3" name="Content Placeholder 2"/>
          <p:cNvSpPr>
            <a:spLocks noGrp="1"/>
          </p:cNvSpPr>
          <p:nvPr>
            <p:ph idx="1"/>
          </p:nvPr>
        </p:nvSpPr>
        <p:spPr/>
        <p:txBody>
          <a:bodyPr/>
          <a:lstStyle/>
          <a:p>
            <a:pPr marL="514350" indent="-514350">
              <a:buNone/>
            </a:pPr>
            <a:endParaRPr lang="en-US" b="1" i="1" dirty="0" smtClean="0"/>
          </a:p>
          <a:p>
            <a:pPr marL="514350" indent="-514350">
              <a:buNone/>
            </a:pPr>
            <a:r>
              <a:rPr lang="en-US" b="1" i="1" dirty="0" smtClean="0"/>
              <a:t>Medicaid IHS Program claims are for:</a:t>
            </a:r>
          </a:p>
          <a:p>
            <a:pPr marL="514350" indent="-514350"/>
            <a:r>
              <a:rPr lang="en-US" kern="1200" dirty="0" smtClean="0"/>
              <a:t>2006 only, but </a:t>
            </a:r>
          </a:p>
          <a:p>
            <a:pPr marL="514350" indent="-514350"/>
            <a:r>
              <a:rPr lang="en-US" kern="1200" dirty="0" smtClean="0"/>
              <a:t>‘2006 IHS Active Users’ by definition could have used IHS/Tribal Program only                in 2004 or 2005</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048000"/>
            <a:ext cx="7543800" cy="762000"/>
          </a:xfrm>
        </p:spPr>
        <p:txBody>
          <a:bodyPr/>
          <a:lstStyle/>
          <a:p>
            <a:r>
              <a:rPr lang="en-US" dirty="0" smtClean="0"/>
              <a:t>Question 3: How well is health care of IHS Active Users paid by Medicaid? </a:t>
            </a:r>
            <a:br>
              <a:rPr lang="en-US" dirty="0" smtClean="0"/>
            </a:br>
            <a:r>
              <a:rPr lang="en-US" dirty="0" smtClean="0"/>
              <a:t>:</a:t>
            </a:r>
            <a:endParaRPr lang="en-US" dirty="0"/>
          </a:p>
        </p:txBody>
      </p:sp>
      <p:sp>
        <p:nvSpPr>
          <p:cNvPr id="3" name="Subtitle 2"/>
          <p:cNvSpPr>
            <a:spLocks noGrp="1"/>
          </p:cNvSpPr>
          <p:nvPr>
            <p:ph type="subTitle" idx="1"/>
          </p:nvPr>
        </p:nvSpPr>
        <p:spPr/>
        <p:txBody>
          <a:bodyPr/>
          <a:lstStyle/>
          <a:p>
            <a:pPr marL="285750" indent="-285750"/>
            <a:r>
              <a:rPr lang="en-US" b="1" dirty="0" smtClean="0"/>
              <a:t>(1) How do Medicaid payments for health care of IHS ‘Active Users’ compare to payments for other AIAN? </a:t>
            </a:r>
            <a:r>
              <a:rPr lang="en-US" b="1" dirty="0" smtClean="0">
                <a:solidFill>
                  <a:schemeClr val="accent1">
                    <a:lumMod val="50000"/>
                  </a:schemeClr>
                </a:solidFill>
              </a:rPr>
              <a:t>Lower</a:t>
            </a:r>
            <a:endParaRPr lang="en-US" b="1" dirty="0">
              <a:solidFill>
                <a:schemeClr val="accent1">
                  <a:lumMod val="50000"/>
                </a:schemeClr>
              </a:solidFil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Medicaid Payment per Person</a:t>
            </a:r>
            <a:endParaRPr lang="en-US" dirty="0"/>
          </a:p>
        </p:txBody>
      </p:sp>
      <p:graphicFrame>
        <p:nvGraphicFramePr>
          <p:cNvPr id="5" name="Content Placeholder 4"/>
          <p:cNvGraphicFramePr>
            <a:graphicFrameLocks noGrp="1"/>
          </p:cNvGraphicFramePr>
          <p:nvPr>
            <p:ph idx="4294967295"/>
          </p:nvPr>
        </p:nvGraphicFramePr>
        <p:xfrm>
          <a:off x="0" y="1143000"/>
          <a:ext cx="88392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IHS Eligible AIAN</a:t>
            </a:r>
            <a:endParaRPr lang="en-US" dirty="0"/>
          </a:p>
        </p:txBody>
      </p:sp>
      <p:sp>
        <p:nvSpPr>
          <p:cNvPr id="3" name="Content Placeholder 2"/>
          <p:cNvSpPr>
            <a:spLocks noGrp="1"/>
          </p:cNvSpPr>
          <p:nvPr>
            <p:ph idx="1"/>
          </p:nvPr>
        </p:nvSpPr>
        <p:spPr/>
        <p:txBody>
          <a:bodyPr/>
          <a:lstStyle/>
          <a:p>
            <a:endParaRPr lang="en-US" b="1" dirty="0" smtClean="0"/>
          </a:p>
          <a:p>
            <a:pPr>
              <a:buNone/>
            </a:pPr>
            <a:endParaRPr lang="en-US" b="1" dirty="0" smtClean="0"/>
          </a:p>
          <a:p>
            <a:r>
              <a:rPr lang="en-US" b="1" dirty="0" smtClean="0"/>
              <a:t>Medicaid IHS Program ‘users’ who are </a:t>
            </a:r>
            <a:r>
              <a:rPr lang="en-US" b="1" dirty="0" smtClean="0">
                <a:solidFill>
                  <a:schemeClr val="accent2">
                    <a:lumMod val="75000"/>
                  </a:schemeClr>
                </a:solidFill>
              </a:rPr>
              <a:t>Not IHS Active Users are </a:t>
            </a:r>
          </a:p>
          <a:p>
            <a:pPr lvl="1"/>
            <a:r>
              <a:rPr lang="en-US" b="1" dirty="0" smtClean="0">
                <a:solidFill>
                  <a:schemeClr val="accent2">
                    <a:lumMod val="75000"/>
                  </a:schemeClr>
                </a:solidFill>
              </a:rPr>
              <a:t>13% of AIAN Medicaid enrollees</a:t>
            </a:r>
          </a:p>
          <a:p>
            <a:pPr lvl="1"/>
            <a:r>
              <a:rPr lang="en-US" b="1" dirty="0" smtClean="0">
                <a:solidFill>
                  <a:schemeClr val="accent2">
                    <a:lumMod val="75000"/>
                  </a:schemeClr>
                </a:solidFill>
              </a:rPr>
              <a:t>But 22% of AIAN Total Medicaid payments</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7772400" cy="787400"/>
          </a:xfrm>
        </p:spPr>
        <p:txBody>
          <a:bodyPr/>
          <a:lstStyle/>
          <a:p>
            <a:r>
              <a:rPr lang="en-US" dirty="0" smtClean="0"/>
              <a:t>Medicaid has become a growing source of health care funding for IHS </a:t>
            </a:r>
            <a:r>
              <a:rPr lang="en-US" smtClean="0"/>
              <a:t>Direct </a:t>
            </a:r>
            <a:r>
              <a:rPr lang="en-US" smtClean="0"/>
              <a:t>Services, Contracting </a:t>
            </a:r>
            <a:r>
              <a:rPr lang="en-US" dirty="0" smtClean="0"/>
              <a:t>Tribes </a:t>
            </a:r>
            <a:br>
              <a:rPr lang="en-US" dirty="0" smtClean="0"/>
            </a:br>
            <a:r>
              <a:rPr lang="en-US" sz="3600" dirty="0" smtClean="0"/>
              <a:t>&amp;</a:t>
            </a:r>
            <a:r>
              <a:rPr lang="en-US" dirty="0" smtClean="0"/>
              <a:t> their Health Programs:</a:t>
            </a:r>
            <a:endParaRPr lang="en-US" dirty="0"/>
          </a:p>
        </p:txBody>
      </p:sp>
      <p:sp>
        <p:nvSpPr>
          <p:cNvPr id="3" name="Subtitle 2"/>
          <p:cNvSpPr>
            <a:spLocks noGrp="1"/>
          </p:cNvSpPr>
          <p:nvPr>
            <p:ph type="subTitle" idx="1"/>
          </p:nvPr>
        </p:nvSpPr>
        <p:spPr/>
        <p:txBody>
          <a:bodyPr/>
          <a:lstStyle/>
          <a:p>
            <a:r>
              <a:rPr lang="en-US" b="1" i="1" dirty="0" smtClean="0"/>
              <a:t>But the IHS has very limited data on the Medicaid enrollment, health care and payments for IHS/Tribal Health Programs &amp; the AI and AN who rely on them</a:t>
            </a:r>
            <a:endParaRPr lang="en-US" b="1" i="1"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90800"/>
            <a:ext cx="7543800" cy="762000"/>
          </a:xfrm>
        </p:spPr>
        <p:txBody>
          <a:bodyPr/>
          <a:lstStyle/>
          <a:p>
            <a:r>
              <a:rPr lang="en-US" dirty="0" smtClean="0"/>
              <a:t>Question 3: How well is health care of IHS Active Users paid by Medicaid?</a:t>
            </a:r>
            <a:br>
              <a:rPr lang="en-US" dirty="0" smtClean="0"/>
            </a:br>
            <a:endParaRPr lang="en-US" dirty="0"/>
          </a:p>
        </p:txBody>
      </p:sp>
      <p:sp>
        <p:nvSpPr>
          <p:cNvPr id="3" name="Subtitle 2"/>
          <p:cNvSpPr>
            <a:spLocks noGrp="1"/>
          </p:cNvSpPr>
          <p:nvPr>
            <p:ph type="subTitle" idx="1"/>
          </p:nvPr>
        </p:nvSpPr>
        <p:spPr/>
        <p:txBody>
          <a:bodyPr/>
          <a:lstStyle/>
          <a:p>
            <a:pPr marL="457200" indent="-457200"/>
            <a:r>
              <a:rPr lang="en-US" b="1" dirty="0" smtClean="0"/>
              <a:t>(2) How do Medicaid payments for </a:t>
            </a:r>
          </a:p>
          <a:p>
            <a:pPr marL="342900"/>
            <a:r>
              <a:rPr lang="en-US" b="1" dirty="0" smtClean="0"/>
              <a:t>Medicaid ‘IHS Program Users’ </a:t>
            </a:r>
          </a:p>
          <a:p>
            <a:pPr marL="342900"/>
            <a:r>
              <a:rPr lang="en-US" b="1" dirty="0" smtClean="0"/>
              <a:t>vary across IHS Areas?</a:t>
            </a:r>
            <a:endParaRPr lang="en-US" b="1"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lstStyle/>
          <a:p>
            <a:r>
              <a:rPr lang="en-US" dirty="0" smtClean="0"/>
              <a:t>Medicaid Payment </a:t>
            </a:r>
            <a:br>
              <a:rPr lang="en-US" dirty="0" smtClean="0"/>
            </a:br>
            <a:r>
              <a:rPr lang="en-US" dirty="0" smtClean="0"/>
              <a:t>per IHS Program user </a:t>
            </a:r>
            <a:endParaRPr lang="en-US" dirty="0"/>
          </a:p>
        </p:txBody>
      </p:sp>
      <p:graphicFrame>
        <p:nvGraphicFramePr>
          <p:cNvPr id="4" name="Content Placeholder 3"/>
          <p:cNvGraphicFramePr>
            <a:graphicFrameLocks noGrp="1"/>
          </p:cNvGraphicFramePr>
          <p:nvPr>
            <p:ph idx="4294967295"/>
          </p:nvPr>
        </p:nvGraphicFramePr>
        <p:xfrm>
          <a:off x="381000" y="1066800"/>
          <a:ext cx="76962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781800" y="4267200"/>
            <a:ext cx="2109253" cy="1477328"/>
          </a:xfrm>
          <a:prstGeom prst="rect">
            <a:avLst/>
          </a:prstGeom>
        </p:spPr>
        <p:txBody>
          <a:bodyPr wrap="square">
            <a:spAutoFit/>
          </a:bodyPr>
          <a:lstStyle/>
          <a:p>
            <a:pPr algn="r"/>
            <a:r>
              <a:rPr lang="en-US" b="1" i="1" dirty="0" smtClean="0"/>
              <a:t>*</a:t>
            </a:r>
            <a:r>
              <a:rPr lang="en-US" i="1" dirty="0" smtClean="0"/>
              <a:t>Adjusted for age, disability, sex, </a:t>
            </a:r>
          </a:p>
          <a:p>
            <a:pPr algn="r"/>
            <a:r>
              <a:rPr lang="en-US" i="1" dirty="0" smtClean="0"/>
              <a:t>4 AIAN groups;</a:t>
            </a:r>
          </a:p>
          <a:p>
            <a:pPr algn="r"/>
            <a:r>
              <a:rPr lang="en-US" i="1" dirty="0" smtClean="0"/>
              <a:t>** Supplemented by Private Insurance</a:t>
            </a:r>
            <a:endParaRPr lang="en-US" i="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Varies across the IHS Areas</a:t>
            </a:r>
            <a:endParaRPr lang="en-US" dirty="0"/>
          </a:p>
        </p:txBody>
      </p:sp>
      <p:sp>
        <p:nvSpPr>
          <p:cNvPr id="3" name="Content Placeholder 2"/>
          <p:cNvSpPr>
            <a:spLocks noGrp="1"/>
          </p:cNvSpPr>
          <p:nvPr>
            <p:ph idx="1"/>
          </p:nvPr>
        </p:nvSpPr>
        <p:spPr>
          <a:xfrm>
            <a:off x="1371600" y="914400"/>
            <a:ext cx="7391400" cy="5486400"/>
          </a:xfrm>
        </p:spPr>
        <p:txBody>
          <a:bodyPr/>
          <a:lstStyle/>
          <a:p>
            <a:pPr marL="514350" indent="-514350">
              <a:buNone/>
            </a:pPr>
            <a:r>
              <a:rPr lang="en-US" b="1" i="1" dirty="0" smtClean="0"/>
              <a:t>Depends on the </a:t>
            </a:r>
            <a:r>
              <a:rPr lang="en-US" b="1" i="1" u="sng" dirty="0" smtClean="0"/>
              <a:t>states</a:t>
            </a:r>
            <a:r>
              <a:rPr lang="en-US" b="1" i="1" dirty="0" smtClean="0"/>
              <a:t> of each IHS Area:</a:t>
            </a:r>
          </a:p>
          <a:p>
            <a:pPr marL="514350" indent="-514350"/>
            <a:r>
              <a:rPr lang="en-US" dirty="0" smtClean="0"/>
              <a:t>How broad is Medicaid coverage of services</a:t>
            </a:r>
          </a:p>
          <a:p>
            <a:pPr marL="514350" indent="-514350"/>
            <a:r>
              <a:rPr lang="en-US" dirty="0" smtClean="0"/>
              <a:t>How high is the Medicaid payment per service </a:t>
            </a:r>
          </a:p>
          <a:p>
            <a:pPr marL="514350" indent="-514350"/>
            <a:r>
              <a:rPr lang="en-US" dirty="0" smtClean="0"/>
              <a:t>How high is medical cost inflation</a:t>
            </a:r>
          </a:p>
          <a:p>
            <a:pPr marL="514350" indent="-514350">
              <a:buNone/>
            </a:pPr>
            <a:r>
              <a:rPr lang="en-US" b="1" i="1" dirty="0" smtClean="0"/>
              <a:t>And</a:t>
            </a:r>
          </a:p>
          <a:p>
            <a:pPr marL="514350" indent="-514350"/>
            <a:r>
              <a:rPr lang="en-US" dirty="0" smtClean="0"/>
              <a:t>The differences in how sick the AI and AN are who are enrolled in Medicaid in the different IHS Areas</a:t>
            </a:r>
          </a:p>
          <a:p>
            <a:endParaRPr lang="en-US"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t>Percent of Medicaid Payments 
that goes to the IHS Programs</a:t>
            </a:r>
            <a:endParaRPr lang="en-US" sz="3200" b="1" dirty="0"/>
          </a:p>
        </p:txBody>
      </p:sp>
      <p:graphicFrame>
        <p:nvGraphicFramePr>
          <p:cNvPr id="4" name="Content Placeholder 3"/>
          <p:cNvGraphicFramePr>
            <a:graphicFrameLocks noGrp="1"/>
          </p:cNvGraphicFramePr>
          <p:nvPr>
            <p:ph idx="4294967295"/>
          </p:nvPr>
        </p:nvGraphicFramePr>
        <p:xfrm>
          <a:off x="685800" y="1371600"/>
          <a:ext cx="76962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13" name="Left Brace 12"/>
          <p:cNvSpPr/>
          <p:nvPr/>
        </p:nvSpPr>
        <p:spPr>
          <a:xfrm>
            <a:off x="609600" y="1447800"/>
            <a:ext cx="762000" cy="1905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a:off x="457200" y="4267200"/>
            <a:ext cx="914400" cy="1828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Varies across the IHS Areas</a:t>
            </a:r>
            <a:endParaRPr lang="en-US" dirty="0"/>
          </a:p>
        </p:txBody>
      </p:sp>
      <p:sp>
        <p:nvSpPr>
          <p:cNvPr id="3" name="Content Placeholder 2"/>
          <p:cNvSpPr>
            <a:spLocks noGrp="1"/>
          </p:cNvSpPr>
          <p:nvPr>
            <p:ph idx="1"/>
          </p:nvPr>
        </p:nvSpPr>
        <p:spPr/>
        <p:txBody>
          <a:bodyPr/>
          <a:lstStyle/>
          <a:p>
            <a:pPr marL="514350" indent="-514350">
              <a:buNone/>
            </a:pPr>
            <a:r>
              <a:rPr lang="en-US" b="1" i="1" dirty="0" smtClean="0"/>
              <a:t>Depends on:</a:t>
            </a:r>
          </a:p>
          <a:p>
            <a:pPr marL="514350" indent="-514350"/>
            <a:r>
              <a:rPr lang="en-US" dirty="0" smtClean="0"/>
              <a:t>How broad are Medicaid services provided by the IHS &amp; Tribal Programs</a:t>
            </a:r>
          </a:p>
          <a:p>
            <a:pPr marL="914400" lvl="1" indent="-514350"/>
            <a:r>
              <a:rPr lang="en-US" i="1" dirty="0" smtClean="0"/>
              <a:t>Hospital services</a:t>
            </a:r>
          </a:p>
          <a:p>
            <a:pPr marL="914400" lvl="1" indent="-514350"/>
            <a:r>
              <a:rPr lang="en-US" i="1" dirty="0" smtClean="0"/>
              <a:t>Contract Health Providers</a:t>
            </a:r>
          </a:p>
          <a:p>
            <a:pPr marL="514350" indent="-514350"/>
            <a:r>
              <a:rPr lang="en-US" dirty="0" smtClean="0"/>
              <a:t>How high is the Medicaid payment per service provided by IHS </a:t>
            </a:r>
            <a:r>
              <a:rPr lang="en-US" sz="2800" dirty="0" smtClean="0"/>
              <a:t>&amp;</a:t>
            </a:r>
            <a:r>
              <a:rPr lang="en-US" dirty="0" smtClean="0"/>
              <a:t>Tribal Programs</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4:</a:t>
            </a:r>
            <a:endParaRPr lang="en-US" dirty="0"/>
          </a:p>
        </p:txBody>
      </p:sp>
      <p:sp>
        <p:nvSpPr>
          <p:cNvPr id="3" name="Subtitle 2"/>
          <p:cNvSpPr>
            <a:spLocks noGrp="1"/>
          </p:cNvSpPr>
          <p:nvPr>
            <p:ph type="subTitle" idx="1"/>
          </p:nvPr>
        </p:nvSpPr>
        <p:spPr/>
        <p:txBody>
          <a:bodyPr/>
          <a:lstStyle/>
          <a:p>
            <a:r>
              <a:rPr lang="en-US" b="1" dirty="0" smtClean="0"/>
              <a:t>What percent of American Indians &amp; Alaska Natives are Racially Misclassified in Medicaid Data? </a:t>
            </a:r>
            <a:r>
              <a:rPr lang="en-US" b="1" dirty="0" smtClean="0">
                <a:solidFill>
                  <a:schemeClr val="accent1">
                    <a:lumMod val="50000"/>
                  </a:schemeClr>
                </a:solidFill>
              </a:rPr>
              <a:t>13%, and . . .</a:t>
            </a:r>
            <a:endParaRPr lang="en-US" b="1" dirty="0">
              <a:solidFill>
                <a:schemeClr val="accent1">
                  <a:lumMod val="50000"/>
                </a:schemeClr>
              </a:solidFil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sz="2160" b="1" i="0" u="none" strike="noStrike" kern="1200" baseline="0">
                <a:solidFill>
                  <a:srgbClr val="000000"/>
                </a:solidFill>
                <a:latin typeface="+mn-lt"/>
                <a:ea typeface="+mn-ea"/>
                <a:cs typeface="+mn-cs"/>
              </a:defRPr>
            </a:pPr>
            <a:r>
              <a:rPr lang="en-US" sz="3200" b="1" dirty="0" smtClean="0">
                <a:solidFill>
                  <a:srgbClr val="000000"/>
                </a:solidFill>
              </a:rPr>
              <a:t>Percent of IHS Active Users </a:t>
            </a:r>
            <a:br>
              <a:rPr lang="en-US" sz="3200" b="1" dirty="0" smtClean="0">
                <a:solidFill>
                  <a:srgbClr val="000000"/>
                </a:solidFill>
              </a:rPr>
            </a:br>
            <a:r>
              <a:rPr lang="en-US" sz="3200" b="1" dirty="0" smtClean="0">
                <a:solidFill>
                  <a:srgbClr val="000000"/>
                </a:solidFill>
              </a:rPr>
              <a:t>not ‘AI’ or ’AN’ Race in Medicaid</a:t>
            </a:r>
            <a:r>
              <a:rPr lang="en-US" b="1" dirty="0" smtClean="0">
                <a:solidFill>
                  <a:srgbClr val="000000"/>
                </a:solidFill>
              </a:rPr>
              <a:t/>
            </a:r>
            <a:br>
              <a:rPr lang="en-US" b="1" dirty="0" smtClean="0">
                <a:solidFill>
                  <a:srgbClr val="000000"/>
                </a:solidFill>
              </a:rPr>
            </a:br>
            <a:endParaRPr lang="en-US" dirty="0"/>
          </a:p>
        </p:txBody>
      </p:sp>
      <p:graphicFrame>
        <p:nvGraphicFramePr>
          <p:cNvPr id="4" name="Content Placeholder 3"/>
          <p:cNvGraphicFramePr>
            <a:graphicFrameLocks noGrp="1"/>
          </p:cNvGraphicFramePr>
          <p:nvPr>
            <p:ph idx="4294967295"/>
          </p:nvPr>
        </p:nvGraphicFramePr>
        <p:xfrm>
          <a:off x="609600" y="1371600"/>
          <a:ext cx="76962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Left Brace 6"/>
          <p:cNvSpPr/>
          <p:nvPr/>
        </p:nvSpPr>
        <p:spPr>
          <a:xfrm>
            <a:off x="533400" y="1524000"/>
            <a:ext cx="533400" cy="1752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out Health Reform</a:t>
            </a:r>
            <a:endParaRPr lang="en-US" dirty="0"/>
          </a:p>
        </p:txBody>
      </p:sp>
      <p:sp>
        <p:nvSpPr>
          <p:cNvPr id="3" name="Content Placeholder 2"/>
          <p:cNvSpPr>
            <a:spLocks noGrp="1"/>
          </p:cNvSpPr>
          <p:nvPr>
            <p:ph idx="1"/>
          </p:nvPr>
        </p:nvSpPr>
        <p:spPr/>
        <p:txBody>
          <a:bodyPr/>
          <a:lstStyle/>
          <a:p>
            <a:endParaRPr lang="en-US" dirty="0" smtClean="0"/>
          </a:p>
          <a:p>
            <a:r>
              <a:rPr lang="en-US" dirty="0" smtClean="0"/>
              <a:t>Medicaid Data Needs</a:t>
            </a:r>
          </a:p>
          <a:p>
            <a:pPr marL="971550" lvl="1" indent="-514350">
              <a:buFont typeface="+mj-lt"/>
              <a:buAutoNum type="arabicPeriod"/>
            </a:pPr>
            <a:r>
              <a:rPr lang="en-US" dirty="0" smtClean="0"/>
              <a:t>Track enrollment of Medicaid eligible AIAN</a:t>
            </a:r>
          </a:p>
          <a:p>
            <a:pPr marL="971550" lvl="1" indent="-514350">
              <a:buFont typeface="+mj-lt"/>
              <a:buAutoNum type="arabicPeriod"/>
            </a:pPr>
            <a:r>
              <a:rPr lang="en-US" dirty="0" smtClean="0"/>
              <a:t>Identify AIAN eligible for IHS Programs</a:t>
            </a:r>
          </a:p>
          <a:p>
            <a:pPr marL="971550" lvl="1" indent="-514350">
              <a:buFont typeface="+mj-lt"/>
              <a:buAutoNum type="arabicPeriod"/>
            </a:pPr>
            <a:r>
              <a:rPr lang="en-US" dirty="0" smtClean="0"/>
              <a:t>Identify IHS Program services &amp; payments</a:t>
            </a:r>
          </a:p>
          <a:p>
            <a:pPr marL="971550" lvl="1" indent="-514350">
              <a:buFont typeface="+mj-lt"/>
              <a:buAutoNum type="arabicPeriod"/>
            </a:pPr>
            <a:r>
              <a:rPr lang="en-US" dirty="0" smtClean="0"/>
              <a:t>Identify AIAN Race to detect Racial Disparities in Medicaid covered care</a:t>
            </a:r>
          </a:p>
          <a:p>
            <a:pPr lvl="3"/>
            <a:endParaRPr lang="en-US"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838200"/>
            <a:ext cx="7543800" cy="762000"/>
          </a:xfrm>
        </p:spPr>
        <p:txBody>
          <a:bodyPr/>
          <a:lstStyle/>
          <a:p>
            <a:r>
              <a:rPr lang="en-US" dirty="0" smtClean="0"/>
              <a:t>Additional Data Needs:</a:t>
            </a:r>
            <a:endParaRPr lang="en-US" dirty="0"/>
          </a:p>
        </p:txBody>
      </p:sp>
      <p:sp>
        <p:nvSpPr>
          <p:cNvPr id="3" name="Subtitle 2"/>
          <p:cNvSpPr>
            <a:spLocks noGrp="1"/>
          </p:cNvSpPr>
          <p:nvPr>
            <p:ph type="subTitle" idx="1"/>
          </p:nvPr>
        </p:nvSpPr>
        <p:spPr>
          <a:xfrm>
            <a:off x="1295400" y="1651000"/>
            <a:ext cx="7543800" cy="609600"/>
          </a:xfrm>
        </p:spPr>
        <p:txBody>
          <a:bodyPr/>
          <a:lstStyle/>
          <a:p>
            <a:r>
              <a:rPr lang="en-US" b="1" dirty="0" smtClean="0"/>
              <a:t>To address these concerns, the Data Project needs also to continue work on</a:t>
            </a:r>
          </a:p>
          <a:p>
            <a:r>
              <a:rPr lang="en-US" b="1" dirty="0" smtClean="0"/>
              <a:t>-- Medicare data</a:t>
            </a:r>
          </a:p>
          <a:p>
            <a:pPr marL="342900" indent="-342900"/>
            <a:r>
              <a:rPr lang="en-US" b="1" dirty="0" smtClean="0"/>
              <a:t>-- Health Care Coverage data from the American Community Survey Data</a:t>
            </a:r>
            <a:endParaRPr lang="en-US" b="1"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1143000"/>
            <a:ext cx="8305800" cy="762000"/>
          </a:xfrm>
        </p:spPr>
        <p:txBody>
          <a:bodyPr/>
          <a:lstStyle/>
          <a:p>
            <a:pPr eaLnBrk="1" hangingPunct="1"/>
            <a:r>
              <a:rPr lang="en-US" dirty="0" smtClean="0"/>
              <a:t>Questions we </a:t>
            </a:r>
            <a:r>
              <a:rPr lang="en-US" smtClean="0"/>
              <a:t>should analyze?</a:t>
            </a:r>
            <a:endParaRPr lang="en-US" dirty="0" smtClean="0"/>
          </a:p>
        </p:txBody>
      </p:sp>
      <p:sp>
        <p:nvSpPr>
          <p:cNvPr id="5123" name="Rectangle 3"/>
          <p:cNvSpPr>
            <a:spLocks noGrp="1" noChangeArrowheads="1"/>
          </p:cNvSpPr>
          <p:nvPr>
            <p:ph type="subTitle" idx="1"/>
          </p:nvPr>
        </p:nvSpPr>
        <p:spPr>
          <a:xfrm>
            <a:off x="3886200" y="2438400"/>
            <a:ext cx="4800600" cy="609600"/>
          </a:xfrm>
        </p:spPr>
        <p:txBody>
          <a:bodyPr/>
          <a:lstStyle/>
          <a:p>
            <a:pPr eaLnBrk="1" hangingPunct="1"/>
            <a:r>
              <a:rPr lang="en-US" sz="3600" b="1" dirty="0" smtClean="0"/>
              <a:t>Contact</a:t>
            </a:r>
          </a:p>
          <a:p>
            <a:pPr eaLnBrk="1" hangingPunct="1"/>
            <a:r>
              <a:rPr lang="en-US" sz="2800" b="1" dirty="0" smtClean="0">
                <a:solidFill>
                  <a:srgbClr val="002060"/>
                </a:solidFill>
              </a:rPr>
              <a:t>carol.korenbrot@crihb.net</a:t>
            </a:r>
          </a:p>
        </p:txBody>
      </p:sp>
      <p:sp>
        <p:nvSpPr>
          <p:cNvPr id="5" name="Rectangle 3"/>
          <p:cNvSpPr txBox="1">
            <a:spLocks noChangeArrowheads="1"/>
          </p:cNvSpPr>
          <p:nvPr/>
        </p:nvSpPr>
        <p:spPr bwMode="auto">
          <a:xfrm>
            <a:off x="2667000" y="4267200"/>
            <a:ext cx="6477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About the Data Project of the: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Centers for Medicare &amp; Medicaid (CMS)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kern="0" dirty="0" smtClean="0">
                <a:latin typeface="+mn-lt"/>
              </a:rPr>
              <a:t>Tribal Technical Advisory Group (TTAG) </a:t>
            </a: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5" descr="cid:image003.png@01CB1DDA.B49598D0"/>
          <p:cNvPicPr/>
          <p:nvPr/>
        </p:nvPicPr>
        <p:blipFill>
          <a:blip r:embed="rId3" r:link="rId4" cstate="print">
            <a:clrChange>
              <a:clrFrom>
                <a:srgbClr val="FFFFFF"/>
              </a:clrFrom>
              <a:clrTo>
                <a:srgbClr val="FFFFFF">
                  <a:alpha val="0"/>
                </a:srgbClr>
              </a:clrTo>
            </a:clrChange>
            <a:lum bright="-30000" contrast="20000"/>
          </a:blip>
          <a:srcRect/>
          <a:stretch>
            <a:fillRect/>
          </a:stretch>
        </p:blipFill>
        <p:spPr bwMode="auto">
          <a:xfrm>
            <a:off x="457200" y="4724400"/>
            <a:ext cx="2209800" cy="1447800"/>
          </a:xfrm>
          <a:prstGeom prst="rect">
            <a:avLst/>
          </a:prstGeom>
          <a:noFill/>
          <a:ln w="9525">
            <a:noFill/>
            <a:miter lim="800000"/>
            <a:headEnd/>
            <a:tailEnd/>
          </a:ln>
        </p:spPr>
      </p:pic>
      <p:pic>
        <p:nvPicPr>
          <p:cNvPr id="7" name="Picture 5" descr="http://cri-web1/branding/Logos/CRIHB%20Color%20Logos/CRIHB%20Color%20Logo%20(jpg).jpg"/>
          <p:cNvPicPr>
            <a:picLocks noChangeAspect="1" noChangeArrowheads="1"/>
          </p:cNvPicPr>
          <p:nvPr/>
        </p:nvPicPr>
        <p:blipFill>
          <a:blip r:embed="rId5" cstate="print">
            <a:clrChange>
              <a:clrFrom>
                <a:srgbClr val="FFFFFF"/>
              </a:clrFrom>
              <a:clrTo>
                <a:srgbClr val="FFFFFF">
                  <a:alpha val="0"/>
                </a:srgbClr>
              </a:clrTo>
            </a:clrChange>
            <a:lum bright="-30000"/>
          </a:blip>
          <a:srcRect l="11111" t="12212" r="13889" b="10011"/>
          <a:stretch>
            <a:fillRect/>
          </a:stretch>
        </p:blipFill>
        <p:spPr bwMode="auto">
          <a:xfrm>
            <a:off x="762000" y="2286000"/>
            <a:ext cx="1905000" cy="1975556"/>
          </a:xfrm>
          <a:prstGeom prst="rect">
            <a:avLst/>
          </a:prstGeom>
          <a:noFill/>
          <a:ln w="9525">
            <a:noFill/>
            <a:miter lim="800000"/>
            <a:headEnd/>
            <a:tailEnd/>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p:spPr>
        <p:txBody>
          <a:bodyPr/>
          <a:lstStyle/>
          <a:p>
            <a:fld id="{2252A935-5CEF-4CBB-B193-504495FB44D3}" type="slidenum">
              <a:rPr lang="en-US"/>
              <a:pPr/>
              <a:t>3</a:t>
            </a:fld>
            <a:endParaRPr lang="en-US"/>
          </a:p>
        </p:txBody>
      </p:sp>
      <p:sp>
        <p:nvSpPr>
          <p:cNvPr id="6147" name="Rectangle 2"/>
          <p:cNvSpPr>
            <a:spLocks noGrp="1" noChangeArrowheads="1"/>
          </p:cNvSpPr>
          <p:nvPr>
            <p:ph type="title"/>
          </p:nvPr>
        </p:nvSpPr>
        <p:spPr/>
        <p:txBody>
          <a:bodyPr/>
          <a:lstStyle/>
          <a:p>
            <a:pPr eaLnBrk="1" hangingPunct="1"/>
            <a:r>
              <a:rPr lang="en-US" smtClean="0"/>
              <a:t>2006 CMS AIAN Strategic Plan</a:t>
            </a:r>
          </a:p>
        </p:txBody>
      </p:sp>
      <p:pic>
        <p:nvPicPr>
          <p:cNvPr id="6148" name="Picture 5"/>
          <p:cNvPicPr>
            <a:picLocks noChangeAspect="1" noChangeArrowheads="1"/>
          </p:cNvPicPr>
          <p:nvPr/>
        </p:nvPicPr>
        <p:blipFill>
          <a:blip r:embed="rId3" cstate="print"/>
          <a:srcRect/>
          <a:stretch>
            <a:fillRect/>
          </a:stretch>
        </p:blipFill>
        <p:spPr bwMode="auto">
          <a:xfrm>
            <a:off x="-31750" y="-342900"/>
            <a:ext cx="9207500" cy="75501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 IHS and Medicaid Data</a:t>
            </a:r>
            <a:endParaRPr lang="en-US" dirty="0"/>
          </a:p>
        </p:txBody>
      </p:sp>
      <p:sp>
        <p:nvSpPr>
          <p:cNvPr id="5" name="Rectangle 4"/>
          <p:cNvSpPr/>
          <p:nvPr/>
        </p:nvSpPr>
        <p:spPr bwMode="auto">
          <a:xfrm>
            <a:off x="1371600" y="1752600"/>
            <a:ext cx="2286000" cy="18288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IHS National Data Warehouse (IHS)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Times New Roman" pitchFamily="18" charset="0"/>
              </a:rPr>
              <a:t>2004 - 2006</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6" name="Rounded Rectangle 5"/>
          <p:cNvSpPr/>
          <p:nvPr/>
        </p:nvSpPr>
        <p:spPr bwMode="auto">
          <a:xfrm>
            <a:off x="5638800" y="1752600"/>
            <a:ext cx="2514600" cy="19050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Medicaid</a:t>
            </a:r>
            <a:r>
              <a:rPr kumimoji="0" lang="en-US" sz="2400" b="0" i="0" u="none" strike="noStrike" cap="none" normalizeH="0" dirty="0" smtClean="0">
                <a:ln>
                  <a:noFill/>
                </a:ln>
                <a:solidFill>
                  <a:schemeClr val="tx1"/>
                </a:solidFill>
                <a:effectLst/>
                <a:latin typeface="Times New Roman" pitchFamily="18" charset="0"/>
              </a:rPr>
              <a:t> national data (MAX)</a:t>
            </a:r>
          </a:p>
          <a:p>
            <a:pPr marL="0" marR="0" indent="0" algn="ctr" defTabSz="914400" rtl="0" eaLnBrk="0" fontAlgn="base" latinLnBrk="0" hangingPunct="0">
              <a:lnSpc>
                <a:spcPct val="100000"/>
              </a:lnSpc>
              <a:spcBef>
                <a:spcPct val="0"/>
              </a:spcBef>
              <a:spcAft>
                <a:spcPct val="0"/>
              </a:spcAft>
              <a:buClrTx/>
              <a:buSzTx/>
              <a:buFontTx/>
              <a:buNone/>
              <a:tabLst/>
            </a:pPr>
            <a:r>
              <a:rPr lang="en-US" baseline="0" dirty="0" smtClean="0">
                <a:solidFill>
                  <a:schemeClr val="tx1"/>
                </a:solidFill>
                <a:latin typeface="Times New Roman" pitchFamily="18" charset="0"/>
              </a:rPr>
              <a:t>2006</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8" name="Elbow Connector 7"/>
          <p:cNvCxnSpPr/>
          <p:nvPr/>
        </p:nvCxnSpPr>
        <p:spPr bwMode="auto">
          <a:xfrm>
            <a:off x="3657600" y="2286000"/>
            <a:ext cx="838200" cy="609600"/>
          </a:xfrm>
          <a:prstGeom prst="bentConnector3">
            <a:avLst>
              <a:gd name="adj1" fmla="val 50000"/>
            </a:avLst>
          </a:prstGeom>
          <a:solidFill>
            <a:schemeClr val="accent1"/>
          </a:solidFill>
          <a:ln w="28575" cap="flat" cmpd="sng" algn="ctr">
            <a:solidFill>
              <a:schemeClr val="accent1">
                <a:lumMod val="75000"/>
              </a:schemeClr>
            </a:solidFill>
            <a:prstDash val="solid"/>
            <a:round/>
            <a:headEnd type="none" w="med" len="med"/>
            <a:tailEnd type="arrow"/>
          </a:ln>
          <a:effectLst/>
        </p:spPr>
      </p:cxnSp>
      <p:cxnSp>
        <p:nvCxnSpPr>
          <p:cNvPr id="9" name="Elbow Connector 8"/>
          <p:cNvCxnSpPr/>
          <p:nvPr/>
        </p:nvCxnSpPr>
        <p:spPr bwMode="auto">
          <a:xfrm flipH="1">
            <a:off x="4800600" y="2286000"/>
            <a:ext cx="838200" cy="609600"/>
          </a:xfrm>
          <a:prstGeom prst="bentConnector3">
            <a:avLst>
              <a:gd name="adj1" fmla="val 50000"/>
            </a:avLst>
          </a:prstGeom>
          <a:solidFill>
            <a:schemeClr val="accent1"/>
          </a:solidFill>
          <a:ln w="28575" cap="flat" cmpd="sng" algn="ctr">
            <a:solidFill>
              <a:schemeClr val="accent6">
                <a:lumMod val="75000"/>
              </a:schemeClr>
            </a:solidFill>
            <a:prstDash val="solid"/>
            <a:round/>
            <a:headEnd type="none" w="med" len="med"/>
            <a:tailEnd type="arrow"/>
          </a:ln>
          <a:effectLst/>
        </p:spPr>
      </p:cxnSp>
      <p:sp>
        <p:nvSpPr>
          <p:cNvPr id="10" name="Isosceles Triangle 9"/>
          <p:cNvSpPr/>
          <p:nvPr/>
        </p:nvSpPr>
        <p:spPr bwMode="auto">
          <a:xfrm>
            <a:off x="2209800" y="2819400"/>
            <a:ext cx="4953000" cy="2514600"/>
          </a:xfrm>
          <a:prstGeom prst="triangle">
            <a:avLst>
              <a:gd name="adj" fmla="val 5000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dirty="0" smtClean="0">
                <a:solidFill>
                  <a:schemeClr val="tx1"/>
                </a:solidFill>
                <a:latin typeface="Times New Roman" pitchFamily="18" charset="0"/>
              </a:rPr>
              <a:t>  Medicaid Enrollee</a:t>
            </a:r>
          </a:p>
          <a:p>
            <a:pPr algn="ctr"/>
            <a:r>
              <a:rPr lang="en-US" sz="2000" dirty="0" smtClean="0">
                <a:solidFill>
                  <a:schemeClr val="tx1"/>
                </a:solidFill>
                <a:latin typeface="Times New Roman" pitchFamily="18" charset="0"/>
              </a:rPr>
              <a:t>data Linked to</a:t>
            </a:r>
          </a:p>
          <a:p>
            <a:pPr algn="ctr"/>
            <a:r>
              <a:rPr lang="en-US" sz="2000" dirty="0" smtClean="0">
                <a:solidFill>
                  <a:schemeClr val="tx1"/>
                </a:solidFill>
                <a:latin typeface="Times New Roman" pitchFamily="18" charset="0"/>
              </a:rPr>
              <a:t>IHS Active User list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1219200" y="5638800"/>
            <a:ext cx="8077200" cy="830997"/>
          </a:xfrm>
          <a:prstGeom prst="rect">
            <a:avLst/>
          </a:prstGeom>
          <a:noFill/>
        </p:spPr>
        <p:txBody>
          <a:bodyPr wrap="square" rtlCol="0">
            <a:spAutoFit/>
          </a:bodyPr>
          <a:lstStyle/>
          <a:p>
            <a:pPr algn="ctr"/>
            <a:r>
              <a:rPr lang="en-US" sz="2400" i="1" dirty="0" smtClean="0"/>
              <a:t>Names of IHS Active Users, Medicaid enrollees &amp; </a:t>
            </a:r>
          </a:p>
          <a:p>
            <a:pPr algn="ctr"/>
            <a:r>
              <a:rPr lang="en-US" sz="2400" i="1" dirty="0" smtClean="0"/>
              <a:t>health care providers were not identified</a:t>
            </a:r>
            <a:endParaRPr lang="en-US" sz="2400" i="1"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r"/>
            <a:r>
              <a:rPr lang="en-US" dirty="0" smtClean="0"/>
              <a:t>For12 IHS Regional Areas</a:t>
            </a:r>
          </a:p>
        </p:txBody>
      </p:sp>
      <p:pic>
        <p:nvPicPr>
          <p:cNvPr id="8195" name="Picture 3" descr="Alaska"/>
          <p:cNvPicPr>
            <a:picLocks noChangeAspect="1" noChangeArrowheads="1"/>
          </p:cNvPicPr>
          <p:nvPr/>
        </p:nvPicPr>
        <p:blipFill>
          <a:blip r:embed="rId2" cstate="print"/>
          <a:srcRect/>
          <a:stretch>
            <a:fillRect/>
          </a:stretch>
        </p:blipFill>
        <p:spPr bwMode="auto">
          <a:xfrm>
            <a:off x="-228600" y="304800"/>
            <a:ext cx="3048000" cy="2646363"/>
          </a:xfrm>
          <a:prstGeom prst="rect">
            <a:avLst/>
          </a:prstGeom>
          <a:noFill/>
          <a:ln w="9525">
            <a:noFill/>
            <a:miter lim="800000"/>
            <a:headEnd/>
            <a:tailEnd/>
          </a:ln>
        </p:spPr>
      </p:pic>
      <p:pic>
        <p:nvPicPr>
          <p:cNvPr id="8196" name="Picture 4" descr="IHS Areas and Urban Centers"/>
          <p:cNvPicPr>
            <a:picLocks noChangeAspect="1" noChangeArrowheads="1"/>
          </p:cNvPicPr>
          <p:nvPr/>
        </p:nvPicPr>
        <p:blipFill>
          <a:blip r:embed="rId3" cstate="print"/>
          <a:srcRect t="17929" b="21442"/>
          <a:stretch>
            <a:fillRect/>
          </a:stretch>
        </p:blipFill>
        <p:spPr bwMode="auto">
          <a:xfrm>
            <a:off x="990600" y="1828800"/>
            <a:ext cx="7848600" cy="4703763"/>
          </a:xfrm>
          <a:prstGeom prst="rect">
            <a:avLst/>
          </a:prstGeom>
          <a:solidFill>
            <a:srgbClr val="FFFFCC"/>
          </a:solid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Questions Need 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proportion of IHS Active Users are enrolled in Medicaid?</a:t>
            </a:r>
          </a:p>
          <a:p>
            <a:pPr marL="514350" indent="-514350">
              <a:buFont typeface="+mj-lt"/>
              <a:buAutoNum type="arabicPeriod"/>
            </a:pPr>
            <a:r>
              <a:rPr lang="en-US" dirty="0" smtClean="0"/>
              <a:t>How well does Medicaid data recognize IHS Active Users and their use of IHS &amp; Tribal Health Programs?</a:t>
            </a:r>
          </a:p>
          <a:p>
            <a:pPr marL="514350" indent="-514350">
              <a:buFont typeface="+mj-lt"/>
              <a:buAutoNum type="arabicPeriod"/>
            </a:pPr>
            <a:r>
              <a:rPr lang="en-US" dirty="0" smtClean="0"/>
              <a:t>How well is health care of IHS Active Users paid by Medicaid?</a:t>
            </a:r>
          </a:p>
          <a:p>
            <a:pPr marL="514350" indent="-514350">
              <a:buFont typeface="+mj-lt"/>
              <a:buAutoNum type="arabicPeriod"/>
            </a:pPr>
            <a:r>
              <a:rPr lang="en-US" dirty="0" smtClean="0"/>
              <a:t> What proportion of AI and AN are Racially Misclassified in Medicaid data?</a:t>
            </a:r>
          </a:p>
          <a:p>
            <a:pPr marL="514350" indent="-514350">
              <a:buFont typeface="+mj-lt"/>
              <a:buAutoNum type="arabicPeriod"/>
            </a:pPr>
            <a:endParaRPr lang="en-US" dirty="0" smtClean="0"/>
          </a:p>
          <a:p>
            <a:endParaRPr lang="en-US"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1:</a:t>
            </a:r>
            <a:endParaRPr lang="en-US" dirty="0"/>
          </a:p>
        </p:txBody>
      </p:sp>
      <p:sp>
        <p:nvSpPr>
          <p:cNvPr id="3" name="Subtitle 2"/>
          <p:cNvSpPr>
            <a:spLocks noGrp="1"/>
          </p:cNvSpPr>
          <p:nvPr>
            <p:ph type="subTitle" idx="1"/>
          </p:nvPr>
        </p:nvSpPr>
        <p:spPr/>
        <p:txBody>
          <a:bodyPr/>
          <a:lstStyle/>
          <a:p>
            <a:r>
              <a:rPr lang="en-US" b="1" dirty="0" smtClean="0"/>
              <a:t>What fraction of IHS ‘Active Users’ are Enrolled in Medicaid? </a:t>
            </a:r>
            <a:r>
              <a:rPr lang="en-US" b="1" dirty="0" smtClean="0">
                <a:solidFill>
                  <a:schemeClr val="accent1">
                    <a:lumMod val="50000"/>
                  </a:schemeClr>
                </a:solidFill>
              </a:rPr>
              <a:t>37% overall</a:t>
            </a:r>
            <a:endParaRPr lang="en-US" b="1" dirty="0">
              <a:solidFill>
                <a:schemeClr val="accent1">
                  <a:lumMod val="50000"/>
                </a:schemeClr>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Varies across the IHS Areas</a:t>
            </a:r>
            <a:endParaRPr lang="en-US" dirty="0"/>
          </a:p>
        </p:txBody>
      </p:sp>
      <p:sp>
        <p:nvSpPr>
          <p:cNvPr id="3" name="Content Placeholder 2"/>
          <p:cNvSpPr>
            <a:spLocks noGrp="1"/>
          </p:cNvSpPr>
          <p:nvPr>
            <p:ph idx="1"/>
          </p:nvPr>
        </p:nvSpPr>
        <p:spPr/>
        <p:txBody>
          <a:bodyPr/>
          <a:lstStyle/>
          <a:p>
            <a:pPr marL="514350" indent="-514350">
              <a:buNone/>
            </a:pPr>
            <a:r>
              <a:rPr lang="en-US" b="1" i="1" dirty="0" smtClean="0"/>
              <a:t>Depends on:</a:t>
            </a:r>
          </a:p>
          <a:p>
            <a:pPr marL="514350" indent="-514350"/>
            <a:r>
              <a:rPr lang="en-US" dirty="0" smtClean="0"/>
              <a:t>How generous are Medicaid eligibility criteria in the </a:t>
            </a:r>
            <a:r>
              <a:rPr lang="en-US" u="sng" dirty="0" smtClean="0"/>
              <a:t>states</a:t>
            </a:r>
            <a:r>
              <a:rPr lang="en-US" dirty="0" smtClean="0"/>
              <a:t> of each IHS Area</a:t>
            </a:r>
          </a:p>
          <a:p>
            <a:pPr marL="514350" indent="-514350"/>
            <a:r>
              <a:rPr lang="en-US" dirty="0" smtClean="0"/>
              <a:t>How well do the IHS Direct Service &amp; Contracting Tribal populations meet those eligibility criteria</a:t>
            </a:r>
          </a:p>
          <a:p>
            <a:pPr marL="514350" indent="-514350"/>
            <a:r>
              <a:rPr lang="en-US" dirty="0" smtClean="0"/>
              <a:t>How generous is Medicaid health care coverage and payment in the </a:t>
            </a:r>
            <a:r>
              <a:rPr lang="en-US" u="sng" dirty="0" smtClean="0"/>
              <a:t>states</a:t>
            </a:r>
            <a:r>
              <a:rPr lang="en-US" dirty="0" smtClean="0"/>
              <a:t> of each IHS Area</a:t>
            </a:r>
          </a:p>
          <a:p>
            <a:endParaRPr lang="en-US"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t>Percent of IHS Active Users Enrolled in Medicaid</a:t>
            </a:r>
            <a:br>
              <a:rPr lang="en-US" sz="2800" b="1" dirty="0" smtClean="0"/>
            </a:br>
            <a:endParaRPr lang="en-US" sz="2800" b="1" dirty="0"/>
          </a:p>
        </p:txBody>
      </p:sp>
      <p:graphicFrame>
        <p:nvGraphicFramePr>
          <p:cNvPr id="4" name="Content Placeholder 3"/>
          <p:cNvGraphicFramePr>
            <a:graphicFrameLocks noGrp="1"/>
          </p:cNvGraphicFramePr>
          <p:nvPr>
            <p:ph idx="4294967295"/>
          </p:nvPr>
        </p:nvGraphicFramePr>
        <p:xfrm>
          <a:off x="609600" y="914400"/>
          <a:ext cx="81534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heme/theme1.xml><?xml version="1.0" encoding="utf-8"?>
<a:theme xmlns:a="http://schemas.openxmlformats.org/drawingml/2006/main" name="Papyrus extract design template">
  <a:themeElements>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pyrus extract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pyrus extract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pyrus extract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yrus extract design templat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yrus extract design templat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pyrus extract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pyrus extract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pyrus extract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pyrus extract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Papyrus extract design template</Template>
  <TotalTime>882</TotalTime>
  <Words>1380</Words>
  <Application>Microsoft Office PowerPoint</Application>
  <PresentationFormat>On-screen Show (4:3)</PresentationFormat>
  <Paragraphs>212</Paragraphs>
  <Slides>29</Slides>
  <Notes>16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Papyrus extract design template</vt:lpstr>
      <vt:lpstr>Office Theme</vt:lpstr>
      <vt:lpstr>Integrating  Medicaid &amp; IHS Data</vt:lpstr>
      <vt:lpstr>Medicaid has become a growing source of health care funding for IHS Direct Services, Contracting Tribes  &amp; their Health Programs:</vt:lpstr>
      <vt:lpstr>2006 CMS AIAN Strategic Plan</vt:lpstr>
      <vt:lpstr>Link IHS and Medicaid Data</vt:lpstr>
      <vt:lpstr>For12 IHS Regional Areas</vt:lpstr>
      <vt:lpstr>Basic Questions Need Data</vt:lpstr>
      <vt:lpstr>Question 1:</vt:lpstr>
      <vt:lpstr>Varies across the IHS Areas</vt:lpstr>
      <vt:lpstr>Percent of IHS Active Users Enrolled in Medicaid </vt:lpstr>
      <vt:lpstr>Question 2: How well does Medicaid data recognize  IHS Active Users &amp; their use of IHS/Tribal Health Programs?</vt:lpstr>
      <vt:lpstr>Medicaid 2 groups x IHS 2 groups = 4 groups </vt:lpstr>
      <vt:lpstr>Medicaid ‘IHS Program Users’</vt:lpstr>
      <vt:lpstr>Question 2: How well does Medicaid data recognize  IHS Active Users &amp; their use of IHS/Tribal Health Programs?</vt:lpstr>
      <vt:lpstr>IHS ‘Active Users’ </vt:lpstr>
      <vt:lpstr>Medicaid 2 groups x IHS 2 groups = 4 groups </vt:lpstr>
      <vt:lpstr>‘IHS Active Users’ </vt:lpstr>
      <vt:lpstr>Question 3: How well is health care of IHS Active Users paid by Medicaid?  :</vt:lpstr>
      <vt:lpstr>Medicaid Payment per Person</vt:lpstr>
      <vt:lpstr>IHS Eligible AIAN</vt:lpstr>
      <vt:lpstr>Question 3: How well is health care of IHS Active Users paid by Medicaid? </vt:lpstr>
      <vt:lpstr>Medicaid Payment  per IHS Program user </vt:lpstr>
      <vt:lpstr>Varies across the IHS Areas</vt:lpstr>
      <vt:lpstr>Percent of Medicaid Payments 
that goes to the IHS Programs</vt:lpstr>
      <vt:lpstr>Varies across the IHS Areas</vt:lpstr>
      <vt:lpstr>Question 4:</vt:lpstr>
      <vt:lpstr>Percent of IHS Active Users  not ‘AI’ or ’AN’ Race in Medicaid </vt:lpstr>
      <vt:lpstr>Rolling out Health Reform</vt:lpstr>
      <vt:lpstr>Additional Data Needs:</vt:lpstr>
      <vt:lpstr>Questions we should analyze?</vt:lpstr>
    </vt:vector>
  </TitlesOfParts>
  <Manager/>
  <Company>California Rural Indian Health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oedckorenbrot</dc:creator>
  <cp:keywords/>
  <dc:description/>
  <cp:lastModifiedBy>OEDCKORENBROT</cp:lastModifiedBy>
  <cp:revision>218</cp:revision>
  <cp:lastPrinted>1601-01-01T00:00:00Z</cp:lastPrinted>
  <dcterms:created xsi:type="dcterms:W3CDTF">2006-09-14T19:16:31Z</dcterms:created>
  <dcterms:modified xsi:type="dcterms:W3CDTF">2011-09-19T16:10:33Z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TC010903031033</vt:lpwstr>
  </property>
</Properties>
</file>